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60" r:id="rId5"/>
    <p:sldId id="283" r:id="rId6"/>
    <p:sldId id="284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4" r:id="rId15"/>
    <p:sldId id="276" r:id="rId16"/>
    <p:sldId id="277" r:id="rId17"/>
    <p:sldId id="287" r:id="rId18"/>
    <p:sldId id="285" r:id="rId19"/>
    <p:sldId id="286" r:id="rId20"/>
    <p:sldId id="279" r:id="rId21"/>
  </p:sldIdLst>
  <p:sldSz cx="18288000" cy="10287000"/>
  <p:notesSz cx="6858000" cy="9144000"/>
  <p:embeddedFontLst>
    <p:embeddedFont>
      <p:font typeface="Aileron" panose="020B0604020202020204" charset="0"/>
      <p:regular r:id="rId23"/>
    </p:embeddedFont>
    <p:embeddedFont>
      <p:font typeface="Avenir Bold" panose="020B0604020202020204" charset="0"/>
      <p:regular r:id="rId24"/>
      <p:bold r:id="rId25"/>
    </p:embeddedFont>
    <p:embeddedFont>
      <p:font typeface="HK Grotesk" panose="020B0604020202020204" charset="0"/>
      <p:regular r:id="rId26"/>
    </p:embeddedFont>
    <p:embeddedFont>
      <p:font typeface="HK Grotesk Bold" panose="020B0604020202020204" charset="0"/>
      <p:regular r:id="rId27"/>
      <p:bold r:id="rId28"/>
    </p:embeddedFont>
    <p:embeddedFont>
      <p:font typeface="HK Grotesk Bold Italics" panose="020B0604020202020204" charset="0"/>
      <p:regular r:id="rId29"/>
      <p:bold r:id="rId30"/>
      <p:italic r:id="rId31"/>
      <p:boldItalic r:id="rId32"/>
    </p:embeddedFont>
    <p:embeddedFont>
      <p:font typeface="HK Grotesk Light" panose="020B0604020202020204" charset="0"/>
      <p:regular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52B7FF7-7521-95C8-540D-7FF5ECD5FCAC}" name="Williams, Joanne Amposta" initials="JW" userId="S::JAMPOST@emory.edu::b5fec899-3a52-4897-a953-eb194b7e1ac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E5F5"/>
    <a:srgbClr val="446EA1"/>
    <a:srgbClr val="B07A00"/>
    <a:srgbClr val="F2A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35" autoAdjust="0"/>
  </p:normalViewPr>
  <p:slideViewPr>
    <p:cSldViewPr>
      <p:cViewPr varScale="1">
        <p:scale>
          <a:sx n="81" d="100"/>
          <a:sy n="81" d="100"/>
        </p:scale>
        <p:origin x="21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20ECB1-D7A9-41A4-AE1C-2BDBB7E06BF3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C3971D-AE99-49D6-BFA5-BE8820C2E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213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Opening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C3971D-AE99-49D6-BFA5-BE8820C2EBB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9447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Joanne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C3971D-AE99-49D6-BFA5-BE8820C2EBB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2269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Joanne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C3971D-AE99-49D6-BFA5-BE8820C2EBB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929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Joanne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C3971D-AE99-49D6-BFA5-BE8820C2EBB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3583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Joanne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C3971D-AE99-49D6-BFA5-BE8820C2EBB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8808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C3971D-AE99-49D6-BFA5-BE8820C2EBB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0526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Joanne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C3971D-AE99-49D6-BFA5-BE8820C2EBB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3629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Gerald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C3971D-AE99-49D6-BFA5-BE8820C2EBB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411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B61A81-1537-D740-9931-823A90A674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C67C6F-4FB3-92EA-25E8-FAF7E5ACE5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3DD6980-88E6-944A-4E4E-5404BC977F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Deb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EFD248-2954-EC14-052C-E6B96506A1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C3971D-AE99-49D6-BFA5-BE8820C2EBB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4855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Gerald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C3971D-AE99-49D6-BFA5-BE8820C2EBB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9241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Gerald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C3971D-AE99-49D6-BFA5-BE8820C2EBB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011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Gerald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C3971D-AE99-49D6-BFA5-BE8820C2EBB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2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Gerald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C3971D-AE99-49D6-BFA5-BE8820C2EB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1050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Gerald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C3971D-AE99-49D6-BFA5-BE8820C2EB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727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Gerald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C3971D-AE99-49D6-BFA5-BE8820C2EB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9440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Gerald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C3971D-AE99-49D6-BFA5-BE8820C2EB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4131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Joanne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C3971D-AE99-49D6-BFA5-BE8820C2EB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8096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Joanne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C3971D-AE99-49D6-BFA5-BE8820C2EB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319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Joanne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C3971D-AE99-49D6-BFA5-BE8820C2EBB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134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21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010400" y="4922709"/>
            <a:ext cx="4648200" cy="4564191"/>
          </a:xfrm>
          <a:custGeom>
            <a:avLst/>
            <a:gdLst/>
            <a:ahLst/>
            <a:cxnLst/>
            <a:rect l="l" t="t" r="r" b="b"/>
            <a:pathLst>
              <a:path w="8358814" h="8432599">
                <a:moveTo>
                  <a:pt x="0" y="0"/>
                </a:moveTo>
                <a:lnTo>
                  <a:pt x="8358814" y="0"/>
                </a:lnTo>
                <a:lnTo>
                  <a:pt x="8358814" y="8432599"/>
                </a:lnTo>
                <a:lnTo>
                  <a:pt x="0" y="843259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Freeform 3"/>
          <p:cNvSpPr/>
          <p:nvPr/>
        </p:nvSpPr>
        <p:spPr>
          <a:xfrm>
            <a:off x="364648" y="7384806"/>
            <a:ext cx="1328104" cy="2466478"/>
          </a:xfrm>
          <a:custGeom>
            <a:avLst/>
            <a:gdLst/>
            <a:ahLst/>
            <a:cxnLst/>
            <a:rect l="l" t="t" r="r" b="b"/>
            <a:pathLst>
              <a:path w="1328104" h="2466478">
                <a:moveTo>
                  <a:pt x="0" y="0"/>
                </a:moveTo>
                <a:lnTo>
                  <a:pt x="1328104" y="0"/>
                </a:lnTo>
                <a:lnTo>
                  <a:pt x="1328104" y="2466478"/>
                </a:lnTo>
                <a:lnTo>
                  <a:pt x="0" y="246647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2819400" y="2171700"/>
            <a:ext cx="12441404" cy="22698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50"/>
              </a:lnSpc>
            </a:pPr>
            <a:r>
              <a:rPr lang="en-US" sz="5909" dirty="0">
                <a:solidFill>
                  <a:srgbClr val="F2A900"/>
                </a:solidFill>
                <a:latin typeface="Avenir Bold"/>
              </a:rPr>
              <a:t>GLOBAL FIELD EXPERIENCE (GFE) FINANCIAL AWARD </a:t>
            </a:r>
          </a:p>
          <a:p>
            <a:pPr algn="ctr">
              <a:lnSpc>
                <a:spcPts val="5850"/>
              </a:lnSpc>
            </a:pPr>
            <a:r>
              <a:rPr lang="en-US" sz="5909" dirty="0">
                <a:solidFill>
                  <a:srgbClr val="F2A900"/>
                </a:solidFill>
                <a:latin typeface="Avenir Bold"/>
              </a:rPr>
              <a:t>INFO SESSION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988201" y="952500"/>
            <a:ext cx="6311598" cy="7990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117"/>
              </a:lnSpc>
            </a:pPr>
            <a:r>
              <a:rPr lang="en-US" sz="2687" dirty="0">
                <a:solidFill>
                  <a:srgbClr val="F2A900"/>
                </a:solidFill>
                <a:latin typeface="HK Grotesk Bold Italics"/>
              </a:rPr>
              <a:t>Thursday, January 16, 2025</a:t>
            </a:r>
          </a:p>
          <a:p>
            <a:pPr algn="ctr">
              <a:lnSpc>
                <a:spcPts val="3117"/>
              </a:lnSpc>
            </a:pPr>
            <a:endParaRPr lang="en-US" sz="2687" dirty="0">
              <a:solidFill>
                <a:srgbClr val="F2A900"/>
              </a:solidFill>
              <a:latin typeface="HK Grotesk Bold Itali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21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021208" y="0"/>
            <a:ext cx="8314799" cy="10287000"/>
            <a:chOff x="0" y="0"/>
            <a:chExt cx="3163918" cy="391437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163918" cy="3914373"/>
            </a:xfrm>
            <a:custGeom>
              <a:avLst/>
              <a:gdLst/>
              <a:ahLst/>
              <a:cxnLst/>
              <a:rect l="l" t="t" r="r" b="b"/>
              <a:pathLst>
                <a:path w="3163918" h="3914373">
                  <a:moveTo>
                    <a:pt x="0" y="0"/>
                  </a:moveTo>
                  <a:lnTo>
                    <a:pt x="3163918" y="0"/>
                  </a:lnTo>
                  <a:lnTo>
                    <a:pt x="3163918" y="3914373"/>
                  </a:lnTo>
                  <a:lnTo>
                    <a:pt x="0" y="3914373"/>
                  </a:lnTo>
                  <a:close/>
                </a:path>
              </a:pathLst>
            </a:custGeom>
            <a:solidFill>
              <a:srgbClr val="CC7D5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163918" cy="3952473"/>
            </a:xfrm>
            <a:prstGeom prst="rect">
              <a:avLst/>
            </a:prstGeom>
          </p:spPr>
          <p:txBody>
            <a:bodyPr lIns="35161" tIns="35161" rIns="35161" bIns="35161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3336006" y="0"/>
            <a:ext cx="2475997" cy="10287000"/>
            <a:chOff x="0" y="0"/>
            <a:chExt cx="942158" cy="391437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942158" cy="3914373"/>
            </a:xfrm>
            <a:custGeom>
              <a:avLst/>
              <a:gdLst/>
              <a:ahLst/>
              <a:cxnLst/>
              <a:rect l="l" t="t" r="r" b="b"/>
              <a:pathLst>
                <a:path w="942158" h="3914373">
                  <a:moveTo>
                    <a:pt x="0" y="0"/>
                  </a:moveTo>
                  <a:lnTo>
                    <a:pt x="942158" y="0"/>
                  </a:lnTo>
                  <a:lnTo>
                    <a:pt x="942158" y="3914373"/>
                  </a:lnTo>
                  <a:lnTo>
                    <a:pt x="0" y="3914373"/>
                  </a:lnTo>
                  <a:close/>
                </a:path>
              </a:pathLst>
            </a:custGeom>
            <a:solidFill>
              <a:srgbClr val="BD906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942158" cy="3952473"/>
            </a:xfrm>
            <a:prstGeom prst="rect">
              <a:avLst/>
            </a:prstGeom>
          </p:spPr>
          <p:txBody>
            <a:bodyPr lIns="35161" tIns="35161" rIns="35161" bIns="35161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5812003" y="0"/>
            <a:ext cx="2475997" cy="10287000"/>
            <a:chOff x="0" y="0"/>
            <a:chExt cx="942158" cy="391437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942158" cy="3914373"/>
            </a:xfrm>
            <a:custGeom>
              <a:avLst/>
              <a:gdLst/>
              <a:ahLst/>
              <a:cxnLst/>
              <a:rect l="l" t="t" r="r" b="b"/>
              <a:pathLst>
                <a:path w="942158" h="3914373">
                  <a:moveTo>
                    <a:pt x="0" y="0"/>
                  </a:moveTo>
                  <a:lnTo>
                    <a:pt x="942158" y="0"/>
                  </a:lnTo>
                  <a:lnTo>
                    <a:pt x="942158" y="3914373"/>
                  </a:lnTo>
                  <a:lnTo>
                    <a:pt x="0" y="3914373"/>
                  </a:lnTo>
                  <a:close/>
                </a:path>
              </a:pathLst>
            </a:custGeom>
            <a:solidFill>
              <a:srgbClr val="D9B59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942158" cy="3952473"/>
            </a:xfrm>
            <a:prstGeom prst="rect">
              <a:avLst/>
            </a:prstGeom>
          </p:spPr>
          <p:txBody>
            <a:bodyPr lIns="35161" tIns="35161" rIns="35161" bIns="35161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4249634" y="4002594"/>
            <a:ext cx="525274" cy="1390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0644"/>
              </a:lnSpc>
            </a:pPr>
            <a:r>
              <a:rPr lang="en-US" sz="6652">
                <a:solidFill>
                  <a:srgbClr val="D9D9D6"/>
                </a:solidFill>
                <a:latin typeface="Avenir Bold Italics"/>
              </a:rPr>
              <a:t>4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6593991" y="4002594"/>
            <a:ext cx="525274" cy="1390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0644"/>
              </a:lnSpc>
            </a:pPr>
            <a:r>
              <a:rPr lang="en-US" sz="6652">
                <a:solidFill>
                  <a:srgbClr val="D9D9D6"/>
                </a:solidFill>
                <a:latin typeface="Avenir Bold Italics"/>
              </a:rPr>
              <a:t>5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472742" y="1302606"/>
            <a:ext cx="720728" cy="21018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000"/>
              </a:lnSpc>
            </a:pPr>
            <a:r>
              <a:rPr lang="en-US" sz="10000" dirty="0">
                <a:solidFill>
                  <a:srgbClr val="D9D9D6"/>
                </a:solidFill>
                <a:latin typeface="Avenir Bold Italics"/>
              </a:rPr>
              <a:t>3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823618" y="2982474"/>
            <a:ext cx="2685485" cy="10201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770"/>
              </a:lnSpc>
            </a:pPr>
            <a:r>
              <a:rPr lang="en-US" sz="4856" dirty="0">
                <a:solidFill>
                  <a:srgbClr val="D9D9D6"/>
                </a:solidFill>
                <a:latin typeface="Avenir Bold Italics"/>
              </a:rPr>
              <a:t>PLAN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3533667" y="5202199"/>
            <a:ext cx="1957209" cy="682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196"/>
              </a:lnSpc>
            </a:pPr>
            <a:r>
              <a:rPr lang="en-US" sz="3247">
                <a:solidFill>
                  <a:srgbClr val="D9D9D6"/>
                </a:solidFill>
                <a:latin typeface="Avenir Bold Italics"/>
              </a:rPr>
              <a:t>CONSULT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5978929" y="5202199"/>
            <a:ext cx="1583601" cy="682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196"/>
              </a:lnSpc>
            </a:pPr>
            <a:r>
              <a:rPr lang="en-US" sz="3247">
                <a:solidFill>
                  <a:srgbClr val="D9D9D6"/>
                </a:solidFill>
                <a:latin typeface="Avenir Bold Italics"/>
              </a:rPr>
              <a:t>APPLY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265005" y="3904366"/>
            <a:ext cx="8010574" cy="61426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68"/>
              </a:lnSpc>
            </a:pPr>
            <a:r>
              <a:rPr lang="en-US" sz="2000" b="1" u="sng" dirty="0">
                <a:solidFill>
                  <a:srgbClr val="D9D9D6"/>
                </a:solidFill>
                <a:latin typeface="HK Grotesk Light"/>
              </a:rPr>
              <a:t>After securing an opportunity</a:t>
            </a:r>
            <a:r>
              <a:rPr lang="en-US" sz="2000" dirty="0">
                <a:solidFill>
                  <a:srgbClr val="D9D9D6"/>
                </a:solidFill>
                <a:latin typeface="HK Grotesk Light"/>
              </a:rPr>
              <a:t>, identify and connect with your faculty guide and field supervisor </a:t>
            </a:r>
            <a:r>
              <a:rPr lang="en-US" sz="2000" b="1" u="sng" dirty="0">
                <a:solidFill>
                  <a:srgbClr val="D9D9D6"/>
                </a:solidFill>
                <a:latin typeface="HK Grotesk Light"/>
              </a:rPr>
              <a:t>early and often</a:t>
            </a:r>
            <a:r>
              <a:rPr lang="en-US" sz="2000" b="1" dirty="0">
                <a:solidFill>
                  <a:srgbClr val="D9D9D6"/>
                </a:solidFill>
                <a:latin typeface="HK Grotesk Light"/>
              </a:rPr>
              <a:t> </a:t>
            </a:r>
            <a:r>
              <a:rPr lang="en-US" sz="2000" dirty="0">
                <a:solidFill>
                  <a:srgbClr val="D9D9D6"/>
                </a:solidFill>
                <a:latin typeface="HK Grotesk Light"/>
              </a:rPr>
              <a:t>to discuss the scope of your fieldwork experience &amp; prepare for your application. </a:t>
            </a:r>
          </a:p>
          <a:p>
            <a:pPr marL="457200" indent="-457200">
              <a:lnSpc>
                <a:spcPts val="4368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D9D9D6"/>
                </a:solidFill>
                <a:latin typeface="HK Grotesk Light"/>
              </a:rPr>
              <a:t>What are my career goals?</a:t>
            </a:r>
          </a:p>
          <a:p>
            <a:pPr marL="457200" indent="-457200">
              <a:lnSpc>
                <a:spcPts val="4368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D9D9D6"/>
                </a:solidFill>
                <a:latin typeface="HK Grotesk Light"/>
              </a:rPr>
              <a:t>What is the background of the work that I will be doing?</a:t>
            </a:r>
          </a:p>
          <a:p>
            <a:pPr marL="457200" indent="-457200">
              <a:lnSpc>
                <a:spcPts val="4368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D9D9D6"/>
                </a:solidFill>
                <a:latin typeface="HK Grotesk Light"/>
              </a:rPr>
              <a:t>What are the objectives my project?</a:t>
            </a:r>
          </a:p>
          <a:p>
            <a:pPr marL="457200" indent="-457200">
              <a:lnSpc>
                <a:spcPts val="4368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D9D9D6"/>
                </a:solidFill>
                <a:latin typeface="HK Grotesk Light"/>
              </a:rPr>
              <a:t>What methods will I use? </a:t>
            </a:r>
          </a:p>
          <a:p>
            <a:pPr marL="457200" indent="-457200">
              <a:lnSpc>
                <a:spcPts val="4368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D9D9D6"/>
                </a:solidFill>
                <a:latin typeface="HK Grotesk Light"/>
              </a:rPr>
              <a:t>What is the timeline of my project? Is it feasible?</a:t>
            </a:r>
          </a:p>
          <a:p>
            <a:pPr marL="457200" indent="-457200">
              <a:lnSpc>
                <a:spcPts val="4368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D9D9D6"/>
                </a:solidFill>
                <a:latin typeface="HK Grotesk Light"/>
              </a:rPr>
              <a:t>What are the deliverables that I will provide to the organization?</a:t>
            </a:r>
          </a:p>
          <a:p>
            <a:pPr marL="457200" indent="-457200">
              <a:lnSpc>
                <a:spcPts val="4368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D9D9D6"/>
                </a:solidFill>
                <a:latin typeface="HK Grotesk Light"/>
              </a:rPr>
              <a:t>What is my Plan B, in case I am unable to complete this opportunity as originally planned?</a:t>
            </a:r>
          </a:p>
        </p:txBody>
      </p:sp>
      <p:sp>
        <p:nvSpPr>
          <p:cNvPr id="18" name="Freeform 18"/>
          <p:cNvSpPr/>
          <p:nvPr/>
        </p:nvSpPr>
        <p:spPr>
          <a:xfrm>
            <a:off x="473769" y="415618"/>
            <a:ext cx="1328104" cy="2466478"/>
          </a:xfrm>
          <a:custGeom>
            <a:avLst/>
            <a:gdLst/>
            <a:ahLst/>
            <a:cxnLst/>
            <a:rect l="l" t="t" r="r" b="b"/>
            <a:pathLst>
              <a:path w="1328104" h="2466478">
                <a:moveTo>
                  <a:pt x="0" y="0"/>
                </a:moveTo>
                <a:lnTo>
                  <a:pt x="1328104" y="0"/>
                </a:lnTo>
                <a:lnTo>
                  <a:pt x="1328104" y="2466478"/>
                </a:lnTo>
                <a:lnTo>
                  <a:pt x="0" y="24664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9" name="Group 19"/>
          <p:cNvGrpSpPr/>
          <p:nvPr/>
        </p:nvGrpSpPr>
        <p:grpSpPr>
          <a:xfrm>
            <a:off x="-331824" y="0"/>
            <a:ext cx="3005556" cy="10287000"/>
            <a:chOff x="0" y="0"/>
            <a:chExt cx="1143664" cy="3914373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143664" cy="3914373"/>
            </a:xfrm>
            <a:custGeom>
              <a:avLst/>
              <a:gdLst/>
              <a:ahLst/>
              <a:cxnLst/>
              <a:rect l="l" t="t" r="r" b="b"/>
              <a:pathLst>
                <a:path w="1143664" h="3914373">
                  <a:moveTo>
                    <a:pt x="0" y="0"/>
                  </a:moveTo>
                  <a:lnTo>
                    <a:pt x="1143664" y="0"/>
                  </a:lnTo>
                  <a:lnTo>
                    <a:pt x="1143664" y="3914373"/>
                  </a:lnTo>
                  <a:lnTo>
                    <a:pt x="0" y="3914373"/>
                  </a:lnTo>
                  <a:close/>
                </a:path>
              </a:pathLst>
            </a:custGeom>
            <a:solidFill>
              <a:srgbClr val="15253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1143664" cy="3952473"/>
            </a:xfrm>
            <a:prstGeom prst="rect">
              <a:avLst/>
            </a:prstGeom>
          </p:spPr>
          <p:txBody>
            <a:bodyPr lIns="35161" tIns="35161" rIns="35161" bIns="35161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2609472" y="0"/>
            <a:ext cx="2475997" cy="10287000"/>
            <a:chOff x="0" y="0"/>
            <a:chExt cx="942158" cy="3914373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942158" cy="3914373"/>
            </a:xfrm>
            <a:custGeom>
              <a:avLst/>
              <a:gdLst/>
              <a:ahLst/>
              <a:cxnLst/>
              <a:rect l="l" t="t" r="r" b="b"/>
              <a:pathLst>
                <a:path w="942158" h="3914373">
                  <a:moveTo>
                    <a:pt x="0" y="0"/>
                  </a:moveTo>
                  <a:lnTo>
                    <a:pt x="942158" y="0"/>
                  </a:lnTo>
                  <a:lnTo>
                    <a:pt x="942158" y="3914373"/>
                  </a:lnTo>
                  <a:lnTo>
                    <a:pt x="0" y="3914373"/>
                  </a:lnTo>
                  <a:close/>
                </a:path>
              </a:pathLst>
            </a:custGeom>
            <a:solidFill>
              <a:srgbClr val="2B3D5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942158" cy="3952473"/>
            </a:xfrm>
            <a:prstGeom prst="rect">
              <a:avLst/>
            </a:prstGeom>
          </p:spPr>
          <p:txBody>
            <a:bodyPr lIns="35161" tIns="35161" rIns="35161" bIns="35161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3829487" y="1028700"/>
            <a:ext cx="10629026" cy="9005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50"/>
              </a:lnSpc>
            </a:pPr>
            <a:r>
              <a:rPr lang="en-US" sz="5909">
                <a:solidFill>
                  <a:srgbClr val="D9D9D6"/>
                </a:solidFill>
                <a:latin typeface="Avenir Bold Italics"/>
              </a:rPr>
              <a:t>APPLICATION PROCESS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3523100" y="4002594"/>
            <a:ext cx="525274" cy="1390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0644"/>
              </a:lnSpc>
            </a:pPr>
            <a:r>
              <a:rPr lang="en-US" sz="6652">
                <a:solidFill>
                  <a:srgbClr val="D9D9D6"/>
                </a:solidFill>
                <a:latin typeface="Avenir Bold Italics"/>
              </a:rPr>
              <a:t>2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077554" y="4002594"/>
            <a:ext cx="525274" cy="1390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0644"/>
              </a:lnSpc>
            </a:pPr>
            <a:r>
              <a:rPr lang="en-US" sz="6652">
                <a:solidFill>
                  <a:srgbClr val="D9D9D6"/>
                </a:solidFill>
                <a:latin typeface="Avenir Bold Italics"/>
              </a:rPr>
              <a:t>1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383776" y="5202199"/>
            <a:ext cx="1957209" cy="682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196"/>
              </a:lnSpc>
            </a:pPr>
            <a:r>
              <a:rPr lang="en-US" sz="3247">
                <a:solidFill>
                  <a:srgbClr val="D9D9D6"/>
                </a:solidFill>
                <a:latin typeface="Avenir Bold Italics"/>
              </a:rPr>
              <a:t>REFLECT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2807132" y="5202199"/>
            <a:ext cx="1957209" cy="682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196"/>
              </a:lnSpc>
            </a:pPr>
            <a:r>
              <a:rPr lang="en-US" sz="3247" dirty="0">
                <a:solidFill>
                  <a:srgbClr val="D9D9D6"/>
                </a:solidFill>
                <a:latin typeface="Avenir Bold Italics"/>
              </a:rPr>
              <a:t>EXPLORE</a:t>
            </a:r>
          </a:p>
        </p:txBody>
      </p:sp>
      <p:sp>
        <p:nvSpPr>
          <p:cNvPr id="30" name="Freeform 30"/>
          <p:cNvSpPr/>
          <p:nvPr/>
        </p:nvSpPr>
        <p:spPr>
          <a:xfrm>
            <a:off x="626169" y="568018"/>
            <a:ext cx="1099873" cy="2042621"/>
          </a:xfrm>
          <a:custGeom>
            <a:avLst/>
            <a:gdLst/>
            <a:ahLst/>
            <a:cxnLst/>
            <a:rect l="l" t="t" r="r" b="b"/>
            <a:pathLst>
              <a:path w="1099873" h="2042621">
                <a:moveTo>
                  <a:pt x="0" y="0"/>
                </a:moveTo>
                <a:lnTo>
                  <a:pt x="1099873" y="0"/>
                </a:lnTo>
                <a:lnTo>
                  <a:pt x="1099873" y="2042621"/>
                </a:lnTo>
                <a:lnTo>
                  <a:pt x="0" y="20426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F689877-96C2-A448-D878-45E31356EEF8}"/>
              </a:ext>
            </a:extLst>
          </p:cNvPr>
          <p:cNvSpPr/>
          <p:nvPr/>
        </p:nvSpPr>
        <p:spPr>
          <a:xfrm>
            <a:off x="8898302" y="2100375"/>
            <a:ext cx="4048505" cy="1715177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Tip: </a:t>
            </a:r>
          </a:p>
          <a:p>
            <a:pPr algn="ctr"/>
            <a:r>
              <a:rPr lang="en-US" dirty="0"/>
              <a:t>These questions are on the GFE Application. Remember, give yourself at least two weeks to complete the application after securing an opportunity.</a:t>
            </a: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21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021208" y="0"/>
            <a:ext cx="2872465" cy="10287000"/>
            <a:chOff x="0" y="0"/>
            <a:chExt cx="1093020" cy="391437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93020" cy="3914373"/>
            </a:xfrm>
            <a:custGeom>
              <a:avLst/>
              <a:gdLst/>
              <a:ahLst/>
              <a:cxnLst/>
              <a:rect l="l" t="t" r="r" b="b"/>
              <a:pathLst>
                <a:path w="1093020" h="3914373">
                  <a:moveTo>
                    <a:pt x="0" y="0"/>
                  </a:moveTo>
                  <a:lnTo>
                    <a:pt x="1093020" y="0"/>
                  </a:lnTo>
                  <a:lnTo>
                    <a:pt x="1093020" y="3914373"/>
                  </a:lnTo>
                  <a:lnTo>
                    <a:pt x="0" y="3914373"/>
                  </a:lnTo>
                  <a:close/>
                </a:path>
              </a:pathLst>
            </a:custGeom>
            <a:solidFill>
              <a:srgbClr val="CC7D5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093020" cy="3952473"/>
            </a:xfrm>
            <a:prstGeom prst="rect">
              <a:avLst/>
            </a:prstGeom>
          </p:spPr>
          <p:txBody>
            <a:bodyPr lIns="35161" tIns="35161" rIns="35161" bIns="35161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861096" y="0"/>
            <a:ext cx="7950907" cy="10287000"/>
            <a:chOff x="0" y="0"/>
            <a:chExt cx="3025452" cy="391437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025452" cy="3914373"/>
            </a:xfrm>
            <a:custGeom>
              <a:avLst/>
              <a:gdLst/>
              <a:ahLst/>
              <a:cxnLst/>
              <a:rect l="l" t="t" r="r" b="b"/>
              <a:pathLst>
                <a:path w="3025452" h="3914373">
                  <a:moveTo>
                    <a:pt x="0" y="0"/>
                  </a:moveTo>
                  <a:lnTo>
                    <a:pt x="3025452" y="0"/>
                  </a:lnTo>
                  <a:lnTo>
                    <a:pt x="3025452" y="3914373"/>
                  </a:lnTo>
                  <a:lnTo>
                    <a:pt x="0" y="3914373"/>
                  </a:lnTo>
                  <a:close/>
                </a:path>
              </a:pathLst>
            </a:custGeom>
            <a:solidFill>
              <a:srgbClr val="BD906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025452" cy="3952473"/>
            </a:xfrm>
            <a:prstGeom prst="rect">
              <a:avLst/>
            </a:prstGeom>
          </p:spPr>
          <p:txBody>
            <a:bodyPr lIns="35161" tIns="35161" rIns="35161" bIns="35161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5812003" y="0"/>
            <a:ext cx="2475997" cy="10287000"/>
            <a:chOff x="0" y="0"/>
            <a:chExt cx="942158" cy="391437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942158" cy="3914373"/>
            </a:xfrm>
            <a:custGeom>
              <a:avLst/>
              <a:gdLst/>
              <a:ahLst/>
              <a:cxnLst/>
              <a:rect l="l" t="t" r="r" b="b"/>
              <a:pathLst>
                <a:path w="942158" h="3914373">
                  <a:moveTo>
                    <a:pt x="0" y="0"/>
                  </a:moveTo>
                  <a:lnTo>
                    <a:pt x="942158" y="0"/>
                  </a:lnTo>
                  <a:lnTo>
                    <a:pt x="942158" y="3914373"/>
                  </a:lnTo>
                  <a:lnTo>
                    <a:pt x="0" y="3914373"/>
                  </a:lnTo>
                  <a:close/>
                </a:path>
              </a:pathLst>
            </a:custGeom>
            <a:solidFill>
              <a:srgbClr val="D9B59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942158" cy="3952473"/>
            </a:xfrm>
            <a:prstGeom prst="rect">
              <a:avLst/>
            </a:prstGeom>
          </p:spPr>
          <p:txBody>
            <a:bodyPr lIns="35161" tIns="35161" rIns="35161" bIns="35161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9080839" y="1631274"/>
            <a:ext cx="639364" cy="21018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000"/>
              </a:lnSpc>
            </a:pPr>
            <a:r>
              <a:rPr lang="en-US" sz="10000" dirty="0">
                <a:solidFill>
                  <a:srgbClr val="D9D9D6"/>
                </a:solidFill>
                <a:latin typeface="Avenir Bold Italics"/>
              </a:rPr>
              <a:t>4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6593991" y="4002594"/>
            <a:ext cx="525274" cy="1390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0644"/>
              </a:lnSpc>
            </a:pPr>
            <a:r>
              <a:rPr lang="en-US" sz="6652">
                <a:solidFill>
                  <a:srgbClr val="D9D9D6"/>
                </a:solidFill>
                <a:latin typeface="Avenir Bold Italics"/>
              </a:rPr>
              <a:t>5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320832" y="4088112"/>
            <a:ext cx="481621" cy="13972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0691"/>
              </a:lnSpc>
            </a:pPr>
            <a:r>
              <a:rPr lang="en-US" sz="6682">
                <a:solidFill>
                  <a:srgbClr val="D9D9D6"/>
                </a:solidFill>
                <a:latin typeface="Avenir Bold Italics"/>
              </a:rPr>
              <a:t>3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218818" y="5203854"/>
            <a:ext cx="1794552" cy="6812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192"/>
              </a:lnSpc>
            </a:pPr>
            <a:r>
              <a:rPr lang="en-US" sz="3245">
                <a:solidFill>
                  <a:srgbClr val="D9D9D6"/>
                </a:solidFill>
                <a:latin typeface="Avenir Bold Italics"/>
              </a:rPr>
              <a:t>PLAN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903654" y="3066752"/>
            <a:ext cx="2993733" cy="10374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823"/>
              </a:lnSpc>
            </a:pPr>
            <a:r>
              <a:rPr lang="en-US" sz="4889">
                <a:solidFill>
                  <a:srgbClr val="D9D9D6"/>
                </a:solidFill>
                <a:latin typeface="Avenir Bold Italics"/>
              </a:rPr>
              <a:t>CONSULT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5978929" y="5202199"/>
            <a:ext cx="1583601" cy="682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196"/>
              </a:lnSpc>
            </a:pPr>
            <a:r>
              <a:rPr lang="en-US" sz="3247">
                <a:solidFill>
                  <a:srgbClr val="D9D9D6"/>
                </a:solidFill>
                <a:latin typeface="Avenir Bold Italics"/>
              </a:rPr>
              <a:t>APPLY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248733" y="4248267"/>
            <a:ext cx="6801342" cy="613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09"/>
              </a:lnSpc>
            </a:pPr>
            <a:r>
              <a:rPr lang="en-US" sz="2318" dirty="0">
                <a:solidFill>
                  <a:srgbClr val="D9D9D6"/>
                </a:solidFill>
                <a:latin typeface="HK Grotesk Light"/>
              </a:rPr>
              <a:t>As you work with your faculty guide and field supervisor, be sure to ask lots of questions and receive feedback with humility. Other items that you should consider when applying are: </a:t>
            </a:r>
          </a:p>
          <a:p>
            <a:pPr marL="342900" indent="-342900">
              <a:lnSpc>
                <a:spcPts val="3709"/>
              </a:lnSpc>
              <a:buFont typeface="Arial" panose="020B0604020202020204" pitchFamily="34" charset="0"/>
              <a:buChar char="•"/>
            </a:pPr>
            <a:r>
              <a:rPr lang="en-US" sz="2318" dirty="0">
                <a:solidFill>
                  <a:srgbClr val="D9D9D6"/>
                </a:solidFill>
                <a:latin typeface="HK Grotesk Light"/>
              </a:rPr>
              <a:t>What do I need to do to prepare for travel?</a:t>
            </a:r>
          </a:p>
          <a:p>
            <a:pPr marL="342900" indent="-342900">
              <a:lnSpc>
                <a:spcPts val="3709"/>
              </a:lnSpc>
              <a:buFont typeface="Arial" panose="020B0604020202020204" pitchFamily="34" charset="0"/>
              <a:buChar char="•"/>
            </a:pPr>
            <a:r>
              <a:rPr lang="en-US" sz="2318" dirty="0">
                <a:solidFill>
                  <a:srgbClr val="D9D9D6"/>
                </a:solidFill>
                <a:latin typeface="HK Grotesk Light"/>
              </a:rPr>
              <a:t>What are the language requirements? </a:t>
            </a:r>
          </a:p>
          <a:p>
            <a:pPr marL="342900" indent="-342900">
              <a:lnSpc>
                <a:spcPts val="3709"/>
              </a:lnSpc>
              <a:buFont typeface="Arial" panose="020B0604020202020204" pitchFamily="34" charset="0"/>
              <a:buChar char="•"/>
            </a:pPr>
            <a:r>
              <a:rPr lang="en-US" sz="2318" dirty="0">
                <a:solidFill>
                  <a:srgbClr val="D9D9D6"/>
                </a:solidFill>
                <a:latin typeface="HK Grotesk Light"/>
              </a:rPr>
              <a:t>What is my budget when pursuing this experience?</a:t>
            </a:r>
          </a:p>
          <a:p>
            <a:pPr marL="342900" indent="-342900">
              <a:lnSpc>
                <a:spcPts val="3709"/>
              </a:lnSpc>
              <a:buFont typeface="Arial" panose="020B0604020202020204" pitchFamily="34" charset="0"/>
              <a:buChar char="•"/>
            </a:pPr>
            <a:r>
              <a:rPr lang="en-US" sz="2318" dirty="0">
                <a:solidFill>
                  <a:srgbClr val="D9D9D6"/>
                </a:solidFill>
                <a:latin typeface="HK Grotesk Light"/>
              </a:rPr>
              <a:t>What resources do I have available to ensure that I and the communities I serve are safe? How can I mitigate or manage risk?</a:t>
            </a:r>
          </a:p>
          <a:p>
            <a:pPr marL="342900" indent="-342900">
              <a:lnSpc>
                <a:spcPts val="3709"/>
              </a:lnSpc>
              <a:buFont typeface="Arial" panose="020B0604020202020204" pitchFamily="34" charset="0"/>
              <a:buChar char="•"/>
            </a:pPr>
            <a:r>
              <a:rPr lang="en-US" sz="2318" dirty="0">
                <a:solidFill>
                  <a:srgbClr val="D9D9D6"/>
                </a:solidFill>
                <a:latin typeface="HK Grotesk Light"/>
              </a:rPr>
              <a:t>What contribution or support is my field supervisor / host organization providing, if any?</a:t>
            </a:r>
          </a:p>
          <a:p>
            <a:pPr>
              <a:lnSpc>
                <a:spcPts val="3709"/>
              </a:lnSpc>
            </a:pPr>
            <a:endParaRPr lang="en-US" sz="2318" dirty="0">
              <a:solidFill>
                <a:srgbClr val="D9D9D6"/>
              </a:solidFill>
              <a:latin typeface="HK Grotesk"/>
            </a:endParaRPr>
          </a:p>
        </p:txBody>
      </p:sp>
      <p:sp>
        <p:nvSpPr>
          <p:cNvPr id="18" name="Freeform 18"/>
          <p:cNvSpPr/>
          <p:nvPr/>
        </p:nvSpPr>
        <p:spPr>
          <a:xfrm>
            <a:off x="473769" y="415618"/>
            <a:ext cx="1328104" cy="2466478"/>
          </a:xfrm>
          <a:custGeom>
            <a:avLst/>
            <a:gdLst/>
            <a:ahLst/>
            <a:cxnLst/>
            <a:rect l="l" t="t" r="r" b="b"/>
            <a:pathLst>
              <a:path w="1328104" h="2466478">
                <a:moveTo>
                  <a:pt x="0" y="0"/>
                </a:moveTo>
                <a:lnTo>
                  <a:pt x="1328104" y="0"/>
                </a:lnTo>
                <a:lnTo>
                  <a:pt x="1328104" y="2466478"/>
                </a:lnTo>
                <a:lnTo>
                  <a:pt x="0" y="24664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9" name="Group 19"/>
          <p:cNvGrpSpPr/>
          <p:nvPr/>
        </p:nvGrpSpPr>
        <p:grpSpPr>
          <a:xfrm>
            <a:off x="-814552" y="0"/>
            <a:ext cx="3488284" cy="10287000"/>
            <a:chOff x="0" y="0"/>
            <a:chExt cx="1327350" cy="3914373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327350" cy="3914373"/>
            </a:xfrm>
            <a:custGeom>
              <a:avLst/>
              <a:gdLst/>
              <a:ahLst/>
              <a:cxnLst/>
              <a:rect l="l" t="t" r="r" b="b"/>
              <a:pathLst>
                <a:path w="1327350" h="3914373">
                  <a:moveTo>
                    <a:pt x="0" y="0"/>
                  </a:moveTo>
                  <a:lnTo>
                    <a:pt x="1327350" y="0"/>
                  </a:lnTo>
                  <a:lnTo>
                    <a:pt x="1327350" y="3914373"/>
                  </a:lnTo>
                  <a:lnTo>
                    <a:pt x="0" y="3914373"/>
                  </a:lnTo>
                  <a:close/>
                </a:path>
              </a:pathLst>
            </a:custGeom>
            <a:solidFill>
              <a:srgbClr val="15253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1327350" cy="3952473"/>
            </a:xfrm>
            <a:prstGeom prst="rect">
              <a:avLst/>
            </a:prstGeom>
          </p:spPr>
          <p:txBody>
            <a:bodyPr lIns="35161" tIns="35161" rIns="35161" bIns="35161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2609472" y="0"/>
            <a:ext cx="2475997" cy="10287000"/>
            <a:chOff x="0" y="0"/>
            <a:chExt cx="942158" cy="3914373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942158" cy="3914373"/>
            </a:xfrm>
            <a:custGeom>
              <a:avLst/>
              <a:gdLst/>
              <a:ahLst/>
              <a:cxnLst/>
              <a:rect l="l" t="t" r="r" b="b"/>
              <a:pathLst>
                <a:path w="942158" h="3914373">
                  <a:moveTo>
                    <a:pt x="0" y="0"/>
                  </a:moveTo>
                  <a:lnTo>
                    <a:pt x="942158" y="0"/>
                  </a:lnTo>
                  <a:lnTo>
                    <a:pt x="942158" y="3914373"/>
                  </a:lnTo>
                  <a:lnTo>
                    <a:pt x="0" y="3914373"/>
                  </a:lnTo>
                  <a:close/>
                </a:path>
              </a:pathLst>
            </a:custGeom>
            <a:solidFill>
              <a:srgbClr val="2B3D5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942158" cy="3952473"/>
            </a:xfrm>
            <a:prstGeom prst="rect">
              <a:avLst/>
            </a:prstGeom>
          </p:spPr>
          <p:txBody>
            <a:bodyPr lIns="35161" tIns="35161" rIns="35161" bIns="35161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3829487" y="1028700"/>
            <a:ext cx="10629026" cy="9005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50"/>
              </a:lnSpc>
            </a:pPr>
            <a:r>
              <a:rPr lang="en-US" sz="5909">
                <a:solidFill>
                  <a:srgbClr val="D9D9D6"/>
                </a:solidFill>
                <a:latin typeface="Avenir Bold Italics"/>
              </a:rPr>
              <a:t>APPLICATION PROCESS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3523100" y="4002594"/>
            <a:ext cx="525274" cy="1390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0644"/>
              </a:lnSpc>
            </a:pPr>
            <a:r>
              <a:rPr lang="en-US" sz="6652">
                <a:solidFill>
                  <a:srgbClr val="D9D9D6"/>
                </a:solidFill>
                <a:latin typeface="Avenir Bold Italics"/>
              </a:rPr>
              <a:t>2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077554" y="4002594"/>
            <a:ext cx="525274" cy="1390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0644"/>
              </a:lnSpc>
            </a:pPr>
            <a:r>
              <a:rPr lang="en-US" sz="6652">
                <a:solidFill>
                  <a:srgbClr val="D9D9D6"/>
                </a:solidFill>
                <a:latin typeface="Avenir Bold Italics"/>
              </a:rPr>
              <a:t>1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383776" y="5202199"/>
            <a:ext cx="1957209" cy="682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196"/>
              </a:lnSpc>
            </a:pPr>
            <a:r>
              <a:rPr lang="en-US" sz="3247">
                <a:solidFill>
                  <a:srgbClr val="D9D9D6"/>
                </a:solidFill>
                <a:latin typeface="Avenir Bold Italics"/>
              </a:rPr>
              <a:t>REFLECT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2807132" y="5202199"/>
            <a:ext cx="1957209" cy="682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196"/>
              </a:lnSpc>
            </a:pPr>
            <a:r>
              <a:rPr lang="en-US" sz="3247">
                <a:solidFill>
                  <a:srgbClr val="D9D9D6"/>
                </a:solidFill>
                <a:latin typeface="Avenir Bold Italics"/>
              </a:rPr>
              <a:t>EXPLORE</a:t>
            </a:r>
          </a:p>
        </p:txBody>
      </p:sp>
      <p:sp>
        <p:nvSpPr>
          <p:cNvPr id="30" name="Freeform 30"/>
          <p:cNvSpPr/>
          <p:nvPr/>
        </p:nvSpPr>
        <p:spPr>
          <a:xfrm>
            <a:off x="626169" y="568018"/>
            <a:ext cx="1093994" cy="2031702"/>
          </a:xfrm>
          <a:custGeom>
            <a:avLst/>
            <a:gdLst/>
            <a:ahLst/>
            <a:cxnLst/>
            <a:rect l="l" t="t" r="r" b="b"/>
            <a:pathLst>
              <a:path w="1093994" h="2031702">
                <a:moveTo>
                  <a:pt x="0" y="0"/>
                </a:moveTo>
                <a:lnTo>
                  <a:pt x="1093994" y="0"/>
                </a:lnTo>
                <a:lnTo>
                  <a:pt x="1093994" y="2031702"/>
                </a:lnTo>
                <a:lnTo>
                  <a:pt x="0" y="20317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C10BF96-119E-138A-8D7A-EF169F651CAC}"/>
              </a:ext>
            </a:extLst>
          </p:cNvPr>
          <p:cNvSpPr/>
          <p:nvPr/>
        </p:nvSpPr>
        <p:spPr>
          <a:xfrm>
            <a:off x="11330442" y="2209163"/>
            <a:ext cx="4048505" cy="1715177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Tip: </a:t>
            </a:r>
          </a:p>
          <a:p>
            <a:pPr algn="ctr"/>
            <a:r>
              <a:rPr lang="en-US" dirty="0"/>
              <a:t>These questions are on the GFE Application. Remember, give yourself at least two weeks to complete the application after securing an opportunity.</a:t>
            </a: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21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021208" y="0"/>
            <a:ext cx="2872465" cy="10287000"/>
            <a:chOff x="0" y="0"/>
            <a:chExt cx="1093020" cy="391437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93020" cy="3914373"/>
            </a:xfrm>
            <a:custGeom>
              <a:avLst/>
              <a:gdLst/>
              <a:ahLst/>
              <a:cxnLst/>
              <a:rect l="l" t="t" r="r" b="b"/>
              <a:pathLst>
                <a:path w="1093020" h="3914373">
                  <a:moveTo>
                    <a:pt x="0" y="0"/>
                  </a:moveTo>
                  <a:lnTo>
                    <a:pt x="1093020" y="0"/>
                  </a:lnTo>
                  <a:lnTo>
                    <a:pt x="1093020" y="3914373"/>
                  </a:lnTo>
                  <a:lnTo>
                    <a:pt x="0" y="3914373"/>
                  </a:lnTo>
                  <a:close/>
                </a:path>
              </a:pathLst>
            </a:custGeom>
            <a:solidFill>
              <a:srgbClr val="CC7D5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093020" cy="3952473"/>
            </a:xfrm>
            <a:prstGeom prst="rect">
              <a:avLst/>
            </a:prstGeom>
          </p:spPr>
          <p:txBody>
            <a:bodyPr lIns="35161" tIns="35161" rIns="35161" bIns="35161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861096" y="0"/>
            <a:ext cx="3247202" cy="10287000"/>
            <a:chOff x="0" y="0"/>
            <a:chExt cx="1235614" cy="391437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35614" cy="3914373"/>
            </a:xfrm>
            <a:custGeom>
              <a:avLst/>
              <a:gdLst/>
              <a:ahLst/>
              <a:cxnLst/>
              <a:rect l="l" t="t" r="r" b="b"/>
              <a:pathLst>
                <a:path w="1235614" h="3914373">
                  <a:moveTo>
                    <a:pt x="0" y="0"/>
                  </a:moveTo>
                  <a:lnTo>
                    <a:pt x="1235614" y="0"/>
                  </a:lnTo>
                  <a:lnTo>
                    <a:pt x="1235614" y="3914373"/>
                  </a:lnTo>
                  <a:lnTo>
                    <a:pt x="0" y="3914373"/>
                  </a:lnTo>
                  <a:close/>
                </a:path>
              </a:pathLst>
            </a:custGeom>
            <a:solidFill>
              <a:srgbClr val="BD9060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235614" cy="3952473"/>
            </a:xfrm>
            <a:prstGeom prst="rect">
              <a:avLst/>
            </a:prstGeom>
          </p:spPr>
          <p:txBody>
            <a:bodyPr lIns="35161" tIns="35161" rIns="35161" bIns="35161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1074209" y="0"/>
            <a:ext cx="7179702" cy="10287000"/>
            <a:chOff x="0" y="0"/>
            <a:chExt cx="2731995" cy="391437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731995" cy="3914373"/>
            </a:xfrm>
            <a:custGeom>
              <a:avLst/>
              <a:gdLst/>
              <a:ahLst/>
              <a:cxnLst/>
              <a:rect l="l" t="t" r="r" b="b"/>
              <a:pathLst>
                <a:path w="2731995" h="3914373">
                  <a:moveTo>
                    <a:pt x="0" y="0"/>
                  </a:moveTo>
                  <a:lnTo>
                    <a:pt x="2731995" y="0"/>
                  </a:lnTo>
                  <a:lnTo>
                    <a:pt x="2731995" y="3914373"/>
                  </a:lnTo>
                  <a:lnTo>
                    <a:pt x="0" y="3914373"/>
                  </a:lnTo>
                  <a:close/>
                </a:path>
              </a:pathLst>
            </a:custGeom>
            <a:solidFill>
              <a:srgbClr val="D9B59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731995" cy="3952473"/>
            </a:xfrm>
            <a:prstGeom prst="rect">
              <a:avLst/>
            </a:prstGeom>
          </p:spPr>
          <p:txBody>
            <a:bodyPr lIns="35161" tIns="35161" rIns="35161" bIns="35161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9279488" y="4117655"/>
            <a:ext cx="410418" cy="1347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0270"/>
              </a:lnSpc>
            </a:pPr>
            <a:r>
              <a:rPr lang="en-US" sz="6419">
                <a:solidFill>
                  <a:srgbClr val="D9D9D6"/>
                </a:solidFill>
                <a:latin typeface="Avenir Bold Italics"/>
              </a:rPr>
              <a:t>4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320832" y="4088112"/>
            <a:ext cx="481621" cy="13972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0691"/>
              </a:lnSpc>
            </a:pPr>
            <a:r>
              <a:rPr lang="en-US" sz="6682">
                <a:solidFill>
                  <a:srgbClr val="D9D9D6"/>
                </a:solidFill>
                <a:latin typeface="Avenir Bold Italics"/>
              </a:rPr>
              <a:t>3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218818" y="5203854"/>
            <a:ext cx="1794552" cy="6812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192"/>
              </a:lnSpc>
            </a:pPr>
            <a:r>
              <a:rPr lang="en-US" sz="3245">
                <a:solidFill>
                  <a:srgbClr val="D9D9D6"/>
                </a:solidFill>
                <a:latin typeface="Avenir Bold Italics"/>
              </a:rPr>
              <a:t>PLAN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523835" y="5218169"/>
            <a:ext cx="1921724" cy="6669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022"/>
              </a:lnSpc>
            </a:pPr>
            <a:r>
              <a:rPr lang="en-US" sz="3138">
                <a:solidFill>
                  <a:srgbClr val="D9D9D6"/>
                </a:solidFill>
                <a:latin typeface="Avenir Bold Italics"/>
              </a:rPr>
              <a:t>CONSULT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11830413" y="1672212"/>
            <a:ext cx="2003951" cy="2445443"/>
            <a:chOff x="-2596300" y="-342736"/>
            <a:chExt cx="2671934" cy="3260591"/>
          </a:xfrm>
        </p:grpSpPr>
        <p:sp>
          <p:nvSpPr>
            <p:cNvPr id="16" name="TextBox 16"/>
            <p:cNvSpPr txBox="1"/>
            <p:nvPr/>
          </p:nvSpPr>
          <p:spPr>
            <a:xfrm>
              <a:off x="-1776218" y="-342736"/>
              <a:ext cx="700366" cy="25992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5999"/>
                </a:lnSpc>
              </a:pPr>
              <a:r>
                <a:rPr lang="en-US" sz="9999" dirty="0">
                  <a:solidFill>
                    <a:srgbClr val="15253F"/>
                  </a:solidFill>
                  <a:latin typeface="Avenir Bold Italics"/>
                </a:rPr>
                <a:t>5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-2596300" y="1632996"/>
              <a:ext cx="2671934" cy="12848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7824"/>
                </a:lnSpc>
              </a:pPr>
              <a:r>
                <a:rPr lang="en-US" sz="4890" dirty="0">
                  <a:solidFill>
                    <a:srgbClr val="15253F"/>
                  </a:solidFill>
                  <a:latin typeface="Avenir Bold Italics"/>
                </a:rPr>
                <a:t>APPLY</a:t>
              </a: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1506200" y="4326444"/>
            <a:ext cx="6398024" cy="47269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65"/>
              </a:lnSpc>
            </a:pPr>
            <a:r>
              <a:rPr lang="en-US" sz="2618" dirty="0">
                <a:solidFill>
                  <a:srgbClr val="15253F"/>
                </a:solidFill>
                <a:latin typeface="HK Grotesk"/>
              </a:rPr>
              <a:t>Develop your application in a word processing app first; it must be submitted all in one sitting.</a:t>
            </a:r>
          </a:p>
          <a:p>
            <a:pPr>
              <a:lnSpc>
                <a:spcPts val="3665"/>
              </a:lnSpc>
            </a:pPr>
            <a:endParaRPr lang="en-US" sz="2618" dirty="0">
              <a:solidFill>
                <a:srgbClr val="15253F"/>
              </a:solidFill>
              <a:latin typeface="HK Grotesk"/>
            </a:endParaRPr>
          </a:p>
          <a:p>
            <a:pPr>
              <a:lnSpc>
                <a:spcPts val="3665"/>
              </a:lnSpc>
            </a:pPr>
            <a:r>
              <a:rPr lang="en-US" sz="2618" dirty="0">
                <a:solidFill>
                  <a:srgbClr val="15253F"/>
                </a:solidFill>
                <a:latin typeface="HK Grotesk"/>
              </a:rPr>
              <a:t>Include draft tools/materials as uploads, indicating you will revise in- country or in practice with local input.</a:t>
            </a:r>
          </a:p>
          <a:p>
            <a:pPr>
              <a:lnSpc>
                <a:spcPts val="3665"/>
              </a:lnSpc>
            </a:pPr>
            <a:endParaRPr lang="en-US" sz="2618" dirty="0">
              <a:solidFill>
                <a:srgbClr val="15253F"/>
              </a:solidFill>
              <a:latin typeface="HK Grotesk"/>
            </a:endParaRPr>
          </a:p>
          <a:p>
            <a:pPr>
              <a:lnSpc>
                <a:spcPts val="3665"/>
              </a:lnSpc>
            </a:pPr>
            <a:r>
              <a:rPr lang="en-US" sz="2618" dirty="0">
                <a:solidFill>
                  <a:srgbClr val="15253F"/>
                </a:solidFill>
                <a:latin typeface="HK Grotesk"/>
              </a:rPr>
              <a:t>Give your faculty guide ample time to complete the Faculty Guide Approval Form.</a:t>
            </a:r>
          </a:p>
        </p:txBody>
      </p:sp>
      <p:sp>
        <p:nvSpPr>
          <p:cNvPr id="19" name="Freeform 19"/>
          <p:cNvSpPr/>
          <p:nvPr/>
        </p:nvSpPr>
        <p:spPr>
          <a:xfrm>
            <a:off x="473769" y="415618"/>
            <a:ext cx="1328104" cy="2466478"/>
          </a:xfrm>
          <a:custGeom>
            <a:avLst/>
            <a:gdLst/>
            <a:ahLst/>
            <a:cxnLst/>
            <a:rect l="l" t="t" r="r" b="b"/>
            <a:pathLst>
              <a:path w="1328104" h="2466478">
                <a:moveTo>
                  <a:pt x="0" y="0"/>
                </a:moveTo>
                <a:lnTo>
                  <a:pt x="1328104" y="0"/>
                </a:lnTo>
                <a:lnTo>
                  <a:pt x="1328104" y="2466478"/>
                </a:lnTo>
                <a:lnTo>
                  <a:pt x="0" y="24664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0" name="Group 20"/>
          <p:cNvGrpSpPr/>
          <p:nvPr/>
        </p:nvGrpSpPr>
        <p:grpSpPr>
          <a:xfrm>
            <a:off x="-481636" y="0"/>
            <a:ext cx="3155369" cy="10287000"/>
            <a:chOff x="0" y="0"/>
            <a:chExt cx="1200670" cy="3914373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200670" cy="3914373"/>
            </a:xfrm>
            <a:custGeom>
              <a:avLst/>
              <a:gdLst/>
              <a:ahLst/>
              <a:cxnLst/>
              <a:rect l="l" t="t" r="r" b="b"/>
              <a:pathLst>
                <a:path w="1200670" h="3914373">
                  <a:moveTo>
                    <a:pt x="0" y="0"/>
                  </a:moveTo>
                  <a:lnTo>
                    <a:pt x="1200670" y="0"/>
                  </a:lnTo>
                  <a:lnTo>
                    <a:pt x="1200670" y="3914373"/>
                  </a:lnTo>
                  <a:lnTo>
                    <a:pt x="0" y="3914373"/>
                  </a:lnTo>
                  <a:close/>
                </a:path>
              </a:pathLst>
            </a:custGeom>
            <a:solidFill>
              <a:srgbClr val="15253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1200670" cy="3952473"/>
            </a:xfrm>
            <a:prstGeom prst="rect">
              <a:avLst/>
            </a:prstGeom>
          </p:spPr>
          <p:txBody>
            <a:bodyPr lIns="35161" tIns="35161" rIns="35161" bIns="35161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2609472" y="0"/>
            <a:ext cx="2475997" cy="10287000"/>
            <a:chOff x="0" y="0"/>
            <a:chExt cx="942158" cy="3914373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942158" cy="3914373"/>
            </a:xfrm>
            <a:custGeom>
              <a:avLst/>
              <a:gdLst/>
              <a:ahLst/>
              <a:cxnLst/>
              <a:rect l="l" t="t" r="r" b="b"/>
              <a:pathLst>
                <a:path w="942158" h="3914373">
                  <a:moveTo>
                    <a:pt x="0" y="0"/>
                  </a:moveTo>
                  <a:lnTo>
                    <a:pt x="942158" y="0"/>
                  </a:lnTo>
                  <a:lnTo>
                    <a:pt x="942158" y="3914373"/>
                  </a:lnTo>
                  <a:lnTo>
                    <a:pt x="0" y="3914373"/>
                  </a:lnTo>
                  <a:close/>
                </a:path>
              </a:pathLst>
            </a:custGeom>
            <a:solidFill>
              <a:srgbClr val="2B3D5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942158" cy="3952473"/>
            </a:xfrm>
            <a:prstGeom prst="rect">
              <a:avLst/>
            </a:prstGeom>
          </p:spPr>
          <p:txBody>
            <a:bodyPr lIns="35161" tIns="35161" rIns="35161" bIns="35161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3829487" y="1028700"/>
            <a:ext cx="10629026" cy="9005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50"/>
              </a:lnSpc>
            </a:pPr>
            <a:r>
              <a:rPr lang="en-US" sz="5909">
                <a:solidFill>
                  <a:srgbClr val="D9D9D6"/>
                </a:solidFill>
                <a:latin typeface="Avenir Bold Italics"/>
              </a:rPr>
              <a:t>APPLICATION PROCESS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3523100" y="4002594"/>
            <a:ext cx="525274" cy="1390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0644"/>
              </a:lnSpc>
            </a:pPr>
            <a:r>
              <a:rPr lang="en-US" sz="6652">
                <a:solidFill>
                  <a:srgbClr val="D9D9D6"/>
                </a:solidFill>
                <a:latin typeface="Avenir Bold Italics"/>
              </a:rPr>
              <a:t>2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77554" y="4002594"/>
            <a:ext cx="525274" cy="1390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0644"/>
              </a:lnSpc>
            </a:pPr>
            <a:r>
              <a:rPr lang="en-US" sz="6652">
                <a:solidFill>
                  <a:srgbClr val="D9D9D6"/>
                </a:solidFill>
                <a:latin typeface="Avenir Bold Italics"/>
              </a:rPr>
              <a:t>1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383776" y="5202199"/>
            <a:ext cx="1957209" cy="682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196"/>
              </a:lnSpc>
            </a:pPr>
            <a:r>
              <a:rPr lang="en-US" sz="3247">
                <a:solidFill>
                  <a:srgbClr val="D9D9D6"/>
                </a:solidFill>
                <a:latin typeface="Avenir Bold Italics"/>
              </a:rPr>
              <a:t>REFLECT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2807132" y="5202199"/>
            <a:ext cx="1957209" cy="682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196"/>
              </a:lnSpc>
            </a:pPr>
            <a:r>
              <a:rPr lang="en-US" sz="3247" dirty="0">
                <a:solidFill>
                  <a:srgbClr val="D9D9D6"/>
                </a:solidFill>
                <a:latin typeface="Avenir Bold Italics"/>
              </a:rPr>
              <a:t>EXPLORE</a:t>
            </a:r>
          </a:p>
        </p:txBody>
      </p:sp>
      <p:sp>
        <p:nvSpPr>
          <p:cNvPr id="31" name="Freeform 31"/>
          <p:cNvSpPr/>
          <p:nvPr/>
        </p:nvSpPr>
        <p:spPr>
          <a:xfrm>
            <a:off x="626169" y="568018"/>
            <a:ext cx="1099873" cy="2042621"/>
          </a:xfrm>
          <a:custGeom>
            <a:avLst/>
            <a:gdLst/>
            <a:ahLst/>
            <a:cxnLst/>
            <a:rect l="l" t="t" r="r" b="b"/>
            <a:pathLst>
              <a:path w="1099873" h="2042621">
                <a:moveTo>
                  <a:pt x="0" y="0"/>
                </a:moveTo>
                <a:lnTo>
                  <a:pt x="1099873" y="0"/>
                </a:lnTo>
                <a:lnTo>
                  <a:pt x="1099873" y="2042621"/>
                </a:lnTo>
                <a:lnTo>
                  <a:pt x="0" y="20426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892A270-B132-9F65-261B-0E1DFFC86D8E}"/>
              </a:ext>
            </a:extLst>
          </p:cNvPr>
          <p:cNvSpPr/>
          <p:nvPr/>
        </p:nvSpPr>
        <p:spPr>
          <a:xfrm>
            <a:off x="14307927" y="2153129"/>
            <a:ext cx="3240164" cy="1949450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Tip: </a:t>
            </a:r>
          </a:p>
          <a:p>
            <a:pPr algn="ctr"/>
            <a:r>
              <a:rPr lang="en-US" dirty="0"/>
              <a:t>The GFE application requires some time to complete. We anticipate that the application will be due by February 28</a:t>
            </a: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21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64648" y="7332281"/>
            <a:ext cx="1328104" cy="2466478"/>
          </a:xfrm>
          <a:custGeom>
            <a:avLst/>
            <a:gdLst/>
            <a:ahLst/>
            <a:cxnLst/>
            <a:rect l="l" t="t" r="r" b="b"/>
            <a:pathLst>
              <a:path w="1328104" h="2466478">
                <a:moveTo>
                  <a:pt x="0" y="0"/>
                </a:moveTo>
                <a:lnTo>
                  <a:pt x="1328104" y="0"/>
                </a:lnTo>
                <a:lnTo>
                  <a:pt x="1328104" y="2466479"/>
                </a:lnTo>
                <a:lnTo>
                  <a:pt x="0" y="246647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722168" y="488240"/>
            <a:ext cx="14220658" cy="22698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50"/>
              </a:lnSpc>
            </a:pPr>
            <a:r>
              <a:rPr lang="en-US" sz="5909" dirty="0">
                <a:solidFill>
                  <a:srgbClr val="F2A900"/>
                </a:solidFill>
                <a:latin typeface="Avenir Bold Italics"/>
              </a:rPr>
              <a:t>OTHER IMPORTANT QUESTIONS FOR YOUR FIELD SUPERVISOR AND FACULTY GUIDE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443959" y="2929571"/>
            <a:ext cx="3630873" cy="64302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0578" lvl="1" indent="-285289">
              <a:lnSpc>
                <a:spcPts val="4228"/>
              </a:lnSpc>
              <a:buFont typeface="Arial"/>
              <a:buChar char="•"/>
            </a:pPr>
            <a:r>
              <a:rPr lang="en-US" sz="2642" dirty="0">
                <a:solidFill>
                  <a:srgbClr val="F2A900"/>
                </a:solidFill>
                <a:latin typeface="HK Grotesk"/>
              </a:rPr>
              <a:t>Be sure to have a contact that you work with </a:t>
            </a:r>
            <a:r>
              <a:rPr lang="en-US" sz="2642" b="1" dirty="0">
                <a:solidFill>
                  <a:srgbClr val="F2A900"/>
                </a:solidFill>
                <a:latin typeface="HK Grotesk"/>
              </a:rPr>
              <a:t>throughout project development</a:t>
            </a:r>
            <a:r>
              <a:rPr lang="en-US" sz="2642" dirty="0">
                <a:solidFill>
                  <a:srgbClr val="F2A900"/>
                </a:solidFill>
                <a:latin typeface="HK Grotesk"/>
              </a:rPr>
              <a:t> </a:t>
            </a:r>
          </a:p>
          <a:p>
            <a:pPr marL="570578" lvl="1" indent="-285289">
              <a:lnSpc>
                <a:spcPts val="4228"/>
              </a:lnSpc>
              <a:buFont typeface="Arial"/>
              <a:buChar char="•"/>
            </a:pPr>
            <a:r>
              <a:rPr lang="en-US" sz="2642" dirty="0">
                <a:solidFill>
                  <a:srgbClr val="F2A900"/>
                </a:solidFill>
                <a:latin typeface="HK Grotesk"/>
              </a:rPr>
              <a:t>They must contribute towards both your project AND </a:t>
            </a:r>
            <a:r>
              <a:rPr lang="en-US" sz="2642" dirty="0">
                <a:solidFill>
                  <a:srgbClr val="F2A900"/>
                </a:solidFill>
                <a:latin typeface="HK Grotesk Bold"/>
              </a:rPr>
              <a:t>supervision </a:t>
            </a:r>
            <a:r>
              <a:rPr lang="en-US" sz="2642" dirty="0">
                <a:solidFill>
                  <a:srgbClr val="F2A900"/>
                </a:solidFill>
                <a:latin typeface="HK Grotesk"/>
              </a:rPr>
              <a:t>during the program. </a:t>
            </a:r>
          </a:p>
          <a:p>
            <a:pPr>
              <a:lnSpc>
                <a:spcPts val="4228"/>
              </a:lnSpc>
            </a:pPr>
            <a:endParaRPr lang="en-US" sz="2642" dirty="0">
              <a:solidFill>
                <a:srgbClr val="F2A900"/>
              </a:solidFill>
              <a:latin typeface="HK Grotesk"/>
            </a:endParaRPr>
          </a:p>
          <a:p>
            <a:pPr>
              <a:lnSpc>
                <a:spcPts val="4228"/>
              </a:lnSpc>
            </a:pPr>
            <a:endParaRPr lang="en-US" sz="2642" dirty="0">
              <a:solidFill>
                <a:srgbClr val="F2A900"/>
              </a:solidFill>
              <a:latin typeface="HK Grotesk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074832" y="2885796"/>
            <a:ext cx="3840568" cy="64209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0578" lvl="1" indent="-285289">
              <a:lnSpc>
                <a:spcPts val="4228"/>
              </a:lnSpc>
              <a:buFont typeface="Arial"/>
              <a:buChar char="•"/>
            </a:pPr>
            <a:r>
              <a:rPr lang="en-US" sz="2400" b="1" dirty="0">
                <a:solidFill>
                  <a:srgbClr val="F2A900"/>
                </a:solidFill>
                <a:latin typeface="HK Grotesk"/>
              </a:rPr>
              <a:t>Communicate in advance on site-specific project components:</a:t>
            </a:r>
          </a:p>
          <a:p>
            <a:pPr marL="1027778" lvl="2" indent="-285289">
              <a:lnSpc>
                <a:spcPts val="4228"/>
              </a:lnSpc>
              <a:buFont typeface="Arial"/>
              <a:buChar char="•"/>
            </a:pPr>
            <a:r>
              <a:rPr lang="en-US" sz="2400" dirty="0">
                <a:solidFill>
                  <a:schemeClr val="bg2"/>
                </a:solidFill>
                <a:latin typeface="HK Grotesk"/>
              </a:rPr>
              <a:t>Seasonal changes</a:t>
            </a:r>
          </a:p>
          <a:p>
            <a:pPr marL="1027778" lvl="2" indent="-285289">
              <a:lnSpc>
                <a:spcPts val="4228"/>
              </a:lnSpc>
              <a:buFont typeface="Arial"/>
              <a:buChar char="•"/>
            </a:pPr>
            <a:r>
              <a:rPr lang="en-US" sz="2400" dirty="0">
                <a:solidFill>
                  <a:schemeClr val="bg2"/>
                </a:solidFill>
                <a:latin typeface="HK Grotesk"/>
              </a:rPr>
              <a:t>Religious holidays</a:t>
            </a:r>
          </a:p>
          <a:p>
            <a:pPr marL="1027778" lvl="2" indent="-285289">
              <a:lnSpc>
                <a:spcPts val="4228"/>
              </a:lnSpc>
              <a:buFont typeface="Arial"/>
              <a:buChar char="•"/>
            </a:pPr>
            <a:r>
              <a:rPr lang="en-US" sz="2400" dirty="0">
                <a:solidFill>
                  <a:schemeClr val="bg2"/>
                </a:solidFill>
                <a:latin typeface="HK Grotesk"/>
              </a:rPr>
              <a:t>Populations at risk</a:t>
            </a:r>
          </a:p>
          <a:p>
            <a:pPr marL="1027778" lvl="2" indent="-285289">
              <a:lnSpc>
                <a:spcPts val="4228"/>
              </a:lnSpc>
              <a:buFont typeface="Arial"/>
              <a:buChar char="•"/>
            </a:pPr>
            <a:r>
              <a:rPr lang="en-US" sz="2400" dirty="0">
                <a:solidFill>
                  <a:schemeClr val="bg2"/>
                </a:solidFill>
                <a:latin typeface="HK Grotesk"/>
              </a:rPr>
              <a:t>Personal and beneficiary risk mitigation</a:t>
            </a:r>
          </a:p>
          <a:p>
            <a:pPr marL="1027778" lvl="2" indent="-285289">
              <a:lnSpc>
                <a:spcPts val="4228"/>
              </a:lnSpc>
              <a:buFont typeface="Arial"/>
              <a:buChar char="•"/>
            </a:pPr>
            <a:r>
              <a:rPr lang="en-US" sz="2400" dirty="0">
                <a:solidFill>
                  <a:schemeClr val="bg2"/>
                </a:solidFill>
                <a:latin typeface="HK Grotesk"/>
              </a:rPr>
              <a:t>Confidentiality of data</a:t>
            </a:r>
          </a:p>
          <a:p>
            <a:pPr>
              <a:lnSpc>
                <a:spcPts val="4228"/>
              </a:lnSpc>
            </a:pPr>
            <a:endParaRPr lang="en-US" sz="2400" dirty="0">
              <a:solidFill>
                <a:srgbClr val="F2A900"/>
              </a:solidFill>
              <a:latin typeface="HK Grotesk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915400" y="2868467"/>
            <a:ext cx="5237438" cy="74619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31096" lvl="1" indent="-265548">
              <a:lnSpc>
                <a:spcPts val="3935"/>
              </a:lnSpc>
              <a:buFont typeface="Arial"/>
              <a:buChar char="•"/>
            </a:pPr>
            <a:r>
              <a:rPr lang="en-US" sz="2459" b="1" dirty="0">
                <a:solidFill>
                  <a:srgbClr val="F2A900"/>
                </a:solidFill>
                <a:latin typeface="HK Grotesk"/>
              </a:rPr>
              <a:t>Be sure that your project contributes to the needs of the organization and that this is documented in application. </a:t>
            </a:r>
          </a:p>
          <a:p>
            <a:pPr marL="988296" lvl="2" indent="-265548">
              <a:lnSpc>
                <a:spcPts val="3935"/>
              </a:lnSpc>
              <a:buFont typeface="Arial"/>
              <a:buChar char="•"/>
            </a:pPr>
            <a:r>
              <a:rPr lang="en-US" sz="2459" dirty="0">
                <a:solidFill>
                  <a:schemeClr val="bg2"/>
                </a:solidFill>
                <a:latin typeface="HK Grotesk"/>
              </a:rPr>
              <a:t>Are they able to provide any in-kind support such as subsidizing accommodations </a:t>
            </a:r>
          </a:p>
          <a:p>
            <a:pPr marL="988296" lvl="2" indent="-265548">
              <a:lnSpc>
                <a:spcPts val="3935"/>
              </a:lnSpc>
              <a:buFont typeface="Arial"/>
              <a:buChar char="•"/>
            </a:pPr>
            <a:r>
              <a:rPr lang="en-US" sz="2459" dirty="0">
                <a:solidFill>
                  <a:schemeClr val="bg2"/>
                </a:solidFill>
                <a:latin typeface="HK Grotesk"/>
              </a:rPr>
              <a:t>Do they provide ground transportation</a:t>
            </a:r>
          </a:p>
          <a:p>
            <a:pPr marL="988296" lvl="2" indent="-265548">
              <a:lnSpc>
                <a:spcPts val="3935"/>
              </a:lnSpc>
              <a:buFont typeface="Arial"/>
              <a:buChar char="•"/>
            </a:pPr>
            <a:r>
              <a:rPr lang="en-US" sz="2459" dirty="0">
                <a:solidFill>
                  <a:schemeClr val="bg2"/>
                </a:solidFill>
                <a:latin typeface="HK Grotesk"/>
              </a:rPr>
              <a:t>Do they cover the cost of translators or research participant incentives. </a:t>
            </a:r>
          </a:p>
          <a:p>
            <a:pPr marL="988296" lvl="2" indent="-265548">
              <a:lnSpc>
                <a:spcPts val="3935"/>
              </a:lnSpc>
              <a:buFont typeface="Arial"/>
              <a:buChar char="•"/>
            </a:pPr>
            <a:r>
              <a:rPr lang="en-US" sz="2459" b="1" dirty="0">
                <a:solidFill>
                  <a:schemeClr val="bg2"/>
                </a:solidFill>
                <a:latin typeface="HK Grotesk"/>
              </a:rPr>
              <a:t>Be prepared for the answer to be “no”. </a:t>
            </a:r>
          </a:p>
          <a:p>
            <a:pPr>
              <a:lnSpc>
                <a:spcPts val="3775"/>
              </a:lnSpc>
            </a:pPr>
            <a:endParaRPr lang="en-US" sz="2459" dirty="0">
              <a:solidFill>
                <a:srgbClr val="F2A900"/>
              </a:solidFill>
              <a:latin typeface="HK Grotesk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3869024" y="2868467"/>
            <a:ext cx="4114799" cy="74981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0578" lvl="1" indent="-285289">
              <a:lnSpc>
                <a:spcPts val="4228"/>
              </a:lnSpc>
              <a:buFont typeface="Arial"/>
              <a:buChar char="•"/>
            </a:pPr>
            <a:r>
              <a:rPr lang="en-US" sz="2400" b="1" dirty="0">
                <a:solidFill>
                  <a:srgbClr val="F2A900"/>
                </a:solidFill>
                <a:latin typeface="HK Grotesk"/>
              </a:rPr>
              <a:t>Ask whether local/national IRB is required. </a:t>
            </a:r>
          </a:p>
          <a:p>
            <a:pPr marL="1027778" lvl="2" indent="-285289">
              <a:lnSpc>
                <a:spcPts val="4228"/>
              </a:lnSpc>
              <a:buFont typeface="Arial"/>
              <a:buChar char="•"/>
            </a:pPr>
            <a:r>
              <a:rPr lang="en-US" sz="2400" dirty="0">
                <a:solidFill>
                  <a:schemeClr val="bg2"/>
                </a:solidFill>
                <a:latin typeface="HK Grotesk"/>
              </a:rPr>
              <a:t>If so, it will often take a long time. </a:t>
            </a:r>
          </a:p>
          <a:p>
            <a:pPr marL="1027778" lvl="2" indent="-285289">
              <a:lnSpc>
                <a:spcPts val="4228"/>
              </a:lnSpc>
              <a:buFont typeface="Arial"/>
              <a:buChar char="•"/>
            </a:pPr>
            <a:r>
              <a:rPr lang="en-US" sz="2400" dirty="0">
                <a:solidFill>
                  <a:schemeClr val="bg2"/>
                </a:solidFill>
                <a:latin typeface="HK Grotesk"/>
              </a:rPr>
              <a:t>Start early and discuss ASAP with your advisors. </a:t>
            </a:r>
          </a:p>
          <a:p>
            <a:pPr marL="1027778" lvl="2" indent="-285289">
              <a:lnSpc>
                <a:spcPts val="4228"/>
              </a:lnSpc>
              <a:buFont typeface="Arial"/>
              <a:buChar char="•"/>
            </a:pPr>
            <a:r>
              <a:rPr lang="en-US" sz="2400" dirty="0">
                <a:solidFill>
                  <a:schemeClr val="bg2"/>
                </a:solidFill>
                <a:latin typeface="HK Grotesk"/>
              </a:rPr>
              <a:t>Remember: Global experiences are often self-driven and require you to communicate or ask questions.</a:t>
            </a:r>
          </a:p>
          <a:p>
            <a:pPr>
              <a:lnSpc>
                <a:spcPts val="4228"/>
              </a:lnSpc>
            </a:pPr>
            <a:endParaRPr lang="en-US" sz="2400" dirty="0">
              <a:solidFill>
                <a:srgbClr val="F2A900"/>
              </a:solidFill>
              <a:latin typeface="HK Grotesk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21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948690"/>
            <a:ext cx="18288000" cy="12184380"/>
          </a:xfrm>
          <a:custGeom>
            <a:avLst/>
            <a:gdLst/>
            <a:ahLst/>
            <a:cxnLst/>
            <a:rect l="l" t="t" r="r" b="b"/>
            <a:pathLst>
              <a:path w="18288000" h="12184380">
                <a:moveTo>
                  <a:pt x="0" y="0"/>
                </a:moveTo>
                <a:lnTo>
                  <a:pt x="18288000" y="0"/>
                </a:lnTo>
                <a:lnTo>
                  <a:pt x="18288000" y="12184380"/>
                </a:lnTo>
                <a:lnTo>
                  <a:pt x="0" y="121843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5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364648" y="7332281"/>
            <a:ext cx="1328104" cy="2466478"/>
          </a:xfrm>
          <a:custGeom>
            <a:avLst/>
            <a:gdLst/>
            <a:ahLst/>
            <a:cxnLst/>
            <a:rect l="l" t="t" r="r" b="b"/>
            <a:pathLst>
              <a:path w="1328104" h="2466478">
                <a:moveTo>
                  <a:pt x="0" y="0"/>
                </a:moveTo>
                <a:lnTo>
                  <a:pt x="1328104" y="0"/>
                </a:lnTo>
                <a:lnTo>
                  <a:pt x="1328104" y="2466479"/>
                </a:lnTo>
                <a:lnTo>
                  <a:pt x="0" y="246647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692752" y="6290806"/>
            <a:ext cx="15104760" cy="1645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03"/>
              </a:lnSpc>
            </a:pPr>
            <a:r>
              <a:rPr lang="en-US" sz="4189" dirty="0">
                <a:solidFill>
                  <a:srgbClr val="D9D9D6"/>
                </a:solidFill>
                <a:latin typeface="Avenir Bold Italics"/>
              </a:rPr>
              <a:t>IS </a:t>
            </a:r>
            <a:r>
              <a:rPr lang="en-US" sz="4189">
                <a:solidFill>
                  <a:srgbClr val="D9D9D6"/>
                </a:solidFill>
                <a:latin typeface="Avenir Bold Italics"/>
              </a:rPr>
              <a:t>THIS A MEANINGFUL</a:t>
            </a:r>
            <a:r>
              <a:rPr lang="en-US" sz="4189" dirty="0">
                <a:solidFill>
                  <a:srgbClr val="D9D9D6"/>
                </a:solidFill>
                <a:latin typeface="Avenir Bold Italics"/>
              </a:rPr>
              <a:t>, RIGOROUS, ETHICAL PROJECT, RESPONSIVE TO COMMUNITY NEEDS,  AND CAN IT BE DONE IN THE TIMEFRAME?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591620" y="4895850"/>
            <a:ext cx="15104760" cy="8856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03"/>
              </a:lnSpc>
            </a:pPr>
            <a:r>
              <a:rPr lang="en-US" sz="4189">
                <a:solidFill>
                  <a:srgbClr val="D9D9D6"/>
                </a:solidFill>
                <a:latin typeface="Avenir Bold Italics"/>
              </a:rPr>
              <a:t>THE BOTTOM LINE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21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984821" y="985837"/>
            <a:ext cx="14319931" cy="1853584"/>
            <a:chOff x="0" y="-57151"/>
            <a:chExt cx="19093241" cy="2471445"/>
          </a:xfrm>
        </p:grpSpPr>
        <p:sp>
          <p:nvSpPr>
            <p:cNvPr id="4" name="TextBox 4"/>
            <p:cNvSpPr txBox="1"/>
            <p:nvPr/>
          </p:nvSpPr>
          <p:spPr>
            <a:xfrm>
              <a:off x="0" y="-57151"/>
              <a:ext cx="19093241" cy="24714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280"/>
                </a:lnSpc>
              </a:pPr>
              <a:r>
                <a:rPr lang="en-US" sz="5600" spc="168" dirty="0">
                  <a:solidFill>
                    <a:srgbClr val="F2A900"/>
                  </a:solidFill>
                  <a:latin typeface="HK Grotesk Bold"/>
                </a:rPr>
                <a:t>I RECEIVED THE AWARD! </a:t>
              </a:r>
            </a:p>
            <a:p>
              <a:pPr algn="ctr">
                <a:lnSpc>
                  <a:spcPts val="7280"/>
                </a:lnSpc>
              </a:pPr>
              <a:r>
                <a:rPr lang="en-US" sz="5600" spc="168" dirty="0">
                  <a:solidFill>
                    <a:srgbClr val="F2A900"/>
                  </a:solidFill>
                  <a:latin typeface="HK Grotesk Bold"/>
                </a:rPr>
                <a:t>WHAT HAPPENS NEXT? 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1269129"/>
              <a:ext cx="19093241" cy="5786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40"/>
                </a:lnSpc>
              </a:pPr>
              <a:endParaRPr lang="en-US" sz="2600" spc="52" dirty="0">
                <a:solidFill>
                  <a:srgbClr val="FFFFFF"/>
                </a:solidFill>
                <a:latin typeface="Aileron"/>
              </a:endParaRPr>
            </a:p>
          </p:txBody>
        </p:sp>
      </p:grpSp>
      <p:sp>
        <p:nvSpPr>
          <p:cNvPr id="21" name="Freeform 21"/>
          <p:cNvSpPr/>
          <p:nvPr/>
        </p:nvSpPr>
        <p:spPr>
          <a:xfrm>
            <a:off x="383207" y="324404"/>
            <a:ext cx="1076970" cy="2000088"/>
          </a:xfrm>
          <a:custGeom>
            <a:avLst/>
            <a:gdLst/>
            <a:ahLst/>
            <a:cxnLst/>
            <a:rect l="l" t="t" r="r" b="b"/>
            <a:pathLst>
              <a:path w="1076970" h="2000088">
                <a:moveTo>
                  <a:pt x="0" y="0"/>
                </a:moveTo>
                <a:lnTo>
                  <a:pt x="1076970" y="0"/>
                </a:lnTo>
                <a:lnTo>
                  <a:pt x="1076970" y="2000088"/>
                </a:lnTo>
                <a:lnTo>
                  <a:pt x="0" y="200008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TextBox 4">
            <a:extLst>
              <a:ext uri="{FF2B5EF4-FFF2-40B4-BE49-F238E27FC236}">
                <a16:creationId xmlns:a16="http://schemas.microsoft.com/office/drawing/2014/main" id="{1FC7E2BD-8E7C-748B-9E9E-19F452A87424}"/>
              </a:ext>
            </a:extLst>
          </p:cNvPr>
          <p:cNvSpPr txBox="1"/>
          <p:nvPr/>
        </p:nvSpPr>
        <p:spPr>
          <a:xfrm>
            <a:off x="913836" y="3123355"/>
            <a:ext cx="15853890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400" dirty="0">
                <a:solidFill>
                  <a:srgbClr val="D9D9D6"/>
                </a:solidFill>
                <a:latin typeface="Avenir Bold Italics"/>
              </a:rPr>
              <a:t>COMPLETION OF AN ASYNCHRONOUS, PREDEPARTURE TRAINING COURSE IS REQUIRED </a:t>
            </a:r>
          </a:p>
          <a:p>
            <a:pPr algn="ctr"/>
            <a:r>
              <a:rPr lang="en-US" sz="2400" dirty="0">
                <a:solidFill>
                  <a:srgbClr val="D9D9D6"/>
                </a:solidFill>
                <a:latin typeface="Avenir Bold Italics"/>
              </a:rPr>
              <a:t>FOR ALL GFEFA RECIPIENTS AND ANY STUDENT TRAVELING FOR SUMMER FIELDWORK</a:t>
            </a:r>
          </a:p>
        </p:txBody>
      </p:sp>
      <p:sp>
        <p:nvSpPr>
          <p:cNvPr id="23" name="TextBox 6">
            <a:extLst>
              <a:ext uri="{FF2B5EF4-FFF2-40B4-BE49-F238E27FC236}">
                <a16:creationId xmlns:a16="http://schemas.microsoft.com/office/drawing/2014/main" id="{438A90C9-DAF1-BB9D-FDE6-6E9547104FE9}"/>
              </a:ext>
            </a:extLst>
          </p:cNvPr>
          <p:cNvSpPr txBox="1"/>
          <p:nvPr/>
        </p:nvSpPr>
        <p:spPr>
          <a:xfrm>
            <a:off x="457200" y="4133777"/>
            <a:ext cx="8610600" cy="37695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ts val="3664"/>
              </a:lnSpc>
              <a:buFont typeface="Arial" panose="020B0604020202020204" pitchFamily="34" charset="0"/>
              <a:buChar char="•"/>
            </a:pPr>
            <a:r>
              <a:rPr lang="en-US" sz="2400" b="1" u="sng" dirty="0">
                <a:solidFill>
                  <a:srgbClr val="F2A900"/>
                </a:solidFill>
                <a:latin typeface="HK Grotesk Light"/>
              </a:rPr>
              <a:t>Objectives:</a:t>
            </a:r>
            <a:r>
              <a:rPr lang="en-US" sz="2400" b="1" dirty="0">
                <a:solidFill>
                  <a:srgbClr val="F2A900"/>
                </a:solidFill>
                <a:latin typeface="HK Grotesk Light"/>
              </a:rPr>
              <a:t> </a:t>
            </a:r>
            <a:endParaRPr lang="en-US" sz="2400" dirty="0">
              <a:solidFill>
                <a:schemeClr val="bg2"/>
              </a:solidFill>
              <a:latin typeface="HK Grotesk Light"/>
            </a:endParaRPr>
          </a:p>
          <a:p>
            <a:pPr marL="914400" lvl="1" indent="-457200">
              <a:lnSpc>
                <a:spcPts val="3664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HK Grotesk Light"/>
              </a:rPr>
              <a:t>Demonstrate humility while engaging in fieldwork. </a:t>
            </a:r>
          </a:p>
          <a:p>
            <a:pPr marL="914400" lvl="1" indent="-457200">
              <a:lnSpc>
                <a:spcPts val="3664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HK Grotesk Light"/>
              </a:rPr>
              <a:t>Identify, mitigate, address, and report potential security risks that may occur while traveling or during fieldwork. </a:t>
            </a:r>
          </a:p>
          <a:p>
            <a:pPr marL="914400" lvl="1" indent="-457200">
              <a:lnSpc>
                <a:spcPts val="3664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HK Grotesk Light"/>
              </a:rPr>
              <a:t>Document compliance with school / program expectations regarding travel safety. </a:t>
            </a:r>
          </a:p>
          <a:p>
            <a:pPr marL="914400" lvl="1" indent="-457200">
              <a:lnSpc>
                <a:spcPts val="3664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HK Grotesk Light"/>
              </a:rPr>
              <a:t>Engage in safe, meaningful, fieldwork with global communities.</a:t>
            </a:r>
          </a:p>
        </p:txBody>
      </p:sp>
      <p:sp>
        <p:nvSpPr>
          <p:cNvPr id="24" name="TextBox 6">
            <a:extLst>
              <a:ext uri="{FF2B5EF4-FFF2-40B4-BE49-F238E27FC236}">
                <a16:creationId xmlns:a16="http://schemas.microsoft.com/office/drawing/2014/main" id="{66410FCC-E94E-3CB2-13BA-3415ADF916A0}"/>
              </a:ext>
            </a:extLst>
          </p:cNvPr>
          <p:cNvSpPr txBox="1"/>
          <p:nvPr/>
        </p:nvSpPr>
        <p:spPr>
          <a:xfrm>
            <a:off x="9147928" y="4144112"/>
            <a:ext cx="8610600" cy="23460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ts val="3664"/>
              </a:lnSpc>
              <a:buFont typeface="Arial" panose="020B0604020202020204" pitchFamily="34" charset="0"/>
              <a:buChar char="•"/>
            </a:pPr>
            <a:r>
              <a:rPr lang="en-US" sz="2400" b="1" u="sng" dirty="0">
                <a:solidFill>
                  <a:srgbClr val="F2A900"/>
                </a:solidFill>
                <a:latin typeface="HK Grotesk Light"/>
              </a:rPr>
              <a:t>Topics Include:</a:t>
            </a:r>
            <a:r>
              <a:rPr lang="en-US" sz="2400" b="1" dirty="0">
                <a:solidFill>
                  <a:srgbClr val="F2A900"/>
                </a:solidFill>
                <a:latin typeface="HK Grotesk Light"/>
              </a:rPr>
              <a:t> </a:t>
            </a:r>
          </a:p>
          <a:p>
            <a:pPr marL="914400" lvl="1" indent="-457200">
              <a:lnSpc>
                <a:spcPts val="3664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HK Grotesk Light"/>
              </a:rPr>
              <a:t>Ethics and Cultural Humility</a:t>
            </a:r>
          </a:p>
          <a:p>
            <a:pPr marL="914400" lvl="1" indent="-457200">
              <a:lnSpc>
                <a:spcPts val="3664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HK Grotesk Light"/>
              </a:rPr>
              <a:t>Travel and Safety, including engaging with International SOS (ISOS)</a:t>
            </a:r>
          </a:p>
          <a:p>
            <a:pPr marL="914400" lvl="1" indent="-457200">
              <a:lnSpc>
                <a:spcPts val="3664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HK Grotesk Light"/>
              </a:rPr>
              <a:t>Health, Wellness, and Immunizations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C590C2F-C5A9-A838-3E7B-883CD4A7B144}"/>
              </a:ext>
            </a:extLst>
          </p:cNvPr>
          <p:cNvSpPr/>
          <p:nvPr/>
        </p:nvSpPr>
        <p:spPr>
          <a:xfrm>
            <a:off x="9372600" y="7027308"/>
            <a:ext cx="8538326" cy="2558290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IMPORTANT: </a:t>
            </a:r>
          </a:p>
          <a:p>
            <a:pPr algn="ctr"/>
            <a:endParaRPr lang="en-US" b="1" dirty="0"/>
          </a:p>
          <a:p>
            <a:r>
              <a:rPr lang="en-US" b="1" dirty="0">
                <a:solidFill>
                  <a:schemeClr val="bg1"/>
                </a:solidFill>
                <a:latin typeface="+mj-lt"/>
              </a:rPr>
              <a:t>All students are required to follow Emory University International Travel Policies:</a:t>
            </a:r>
          </a:p>
          <a:p>
            <a:pPr marL="682125" lvl="1" indent="-341063"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All international travel must be booked through the Emory University travel agency</a:t>
            </a:r>
            <a:r>
              <a:rPr lang="en-US">
                <a:solidFill>
                  <a:schemeClr val="bg1"/>
                </a:solidFill>
                <a:latin typeface="+mj-lt"/>
              </a:rPr>
              <a:t>: </a:t>
            </a:r>
            <a:r>
              <a:rPr lang="en-US" b="1">
                <a:solidFill>
                  <a:schemeClr val="bg1"/>
                </a:solidFill>
                <a:latin typeface="+mj-lt"/>
              </a:rPr>
              <a:t>Sequel Travel</a:t>
            </a:r>
            <a:endParaRPr lang="en-US" b="1" dirty="0">
              <a:solidFill>
                <a:schemeClr val="bg1"/>
              </a:solidFill>
              <a:latin typeface="+mj-lt"/>
            </a:endParaRPr>
          </a:p>
          <a:p>
            <a:pPr marL="682125" lvl="1" indent="-341063"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All international travelers are covered by ISOS when travel booked through Emory travel</a:t>
            </a:r>
          </a:p>
          <a:p>
            <a:pPr marL="682125" lvl="1" indent="-341063">
              <a:buFont typeface="Arial"/>
              <a:buChar char="•"/>
            </a:pPr>
            <a:r>
              <a:rPr lang="en-US" b="1" dirty="0">
                <a:solidFill>
                  <a:schemeClr val="bg1"/>
                </a:solidFill>
                <a:latin typeface="+mj-lt"/>
              </a:rPr>
              <a:t>You should be prepared for changes in your international travel plans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21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64648" y="7332281"/>
            <a:ext cx="1328104" cy="2466478"/>
          </a:xfrm>
          <a:custGeom>
            <a:avLst/>
            <a:gdLst/>
            <a:ahLst/>
            <a:cxnLst/>
            <a:rect l="l" t="t" r="r" b="b"/>
            <a:pathLst>
              <a:path w="1328104" h="2466478">
                <a:moveTo>
                  <a:pt x="0" y="0"/>
                </a:moveTo>
                <a:lnTo>
                  <a:pt x="1328104" y="0"/>
                </a:lnTo>
                <a:lnTo>
                  <a:pt x="1328104" y="2466479"/>
                </a:lnTo>
                <a:lnTo>
                  <a:pt x="0" y="246647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2847850" y="0"/>
            <a:ext cx="15440150" cy="10287000"/>
          </a:xfrm>
          <a:custGeom>
            <a:avLst/>
            <a:gdLst/>
            <a:ahLst/>
            <a:cxnLst/>
            <a:rect l="l" t="t" r="r" b="b"/>
            <a:pathLst>
              <a:path w="15440150" h="10287000">
                <a:moveTo>
                  <a:pt x="0" y="0"/>
                </a:moveTo>
                <a:lnTo>
                  <a:pt x="15440150" y="0"/>
                </a:lnTo>
                <a:lnTo>
                  <a:pt x="1544015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0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476352" y="4151433"/>
            <a:ext cx="2126940" cy="17364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03"/>
              </a:lnSpc>
            </a:pPr>
            <a:r>
              <a:rPr lang="en-US" sz="4189">
                <a:solidFill>
                  <a:srgbClr val="D9D9D6"/>
                </a:solidFill>
                <a:latin typeface="Avenir Bold Italics"/>
              </a:rPr>
              <a:t>UPON RETURN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128329" y="3300599"/>
            <a:ext cx="13479368" cy="25873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03"/>
              </a:lnSpc>
            </a:pPr>
            <a:r>
              <a:rPr lang="en-US" sz="4189">
                <a:solidFill>
                  <a:srgbClr val="D9D9D6"/>
                </a:solidFill>
                <a:latin typeface="Avenir Bold Italics"/>
              </a:rPr>
              <a:t>WHEN YOU RETURN YOU WILL BE REQUIRED TO PARTICIPATE IN DEBRIEFING EVENTS AND PROVIDE A SUMMARY AND PHOTO FROM YOUR PROJECT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439C58-2B90-6200-C5DD-90297EECB2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41CC941-6B87-09BB-79F5-0D6DB7ED2027}"/>
              </a:ext>
            </a:extLst>
          </p:cNvPr>
          <p:cNvSpPr/>
          <p:nvPr/>
        </p:nvSpPr>
        <p:spPr>
          <a:xfrm>
            <a:off x="364648" y="7384806"/>
            <a:ext cx="1328104" cy="2466478"/>
          </a:xfrm>
          <a:custGeom>
            <a:avLst/>
            <a:gdLst/>
            <a:ahLst/>
            <a:cxnLst/>
            <a:rect l="l" t="t" r="r" b="b"/>
            <a:pathLst>
              <a:path w="1328104" h="2466478">
                <a:moveTo>
                  <a:pt x="0" y="0"/>
                </a:moveTo>
                <a:lnTo>
                  <a:pt x="1328104" y="0"/>
                </a:lnTo>
                <a:lnTo>
                  <a:pt x="1328104" y="2466478"/>
                </a:lnTo>
                <a:lnTo>
                  <a:pt x="0" y="24664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274959C9-BD77-8A41-376D-DE794E2FC75F}"/>
              </a:ext>
            </a:extLst>
          </p:cNvPr>
          <p:cNvSpPr/>
          <p:nvPr/>
        </p:nvSpPr>
        <p:spPr>
          <a:xfrm>
            <a:off x="1692752" y="3390900"/>
            <a:ext cx="3448317" cy="4357236"/>
          </a:xfrm>
          <a:custGeom>
            <a:avLst/>
            <a:gdLst/>
            <a:ahLst/>
            <a:cxnLst/>
            <a:rect l="l" t="t" r="r" b="b"/>
            <a:pathLst>
              <a:path w="2091404" h="3099892">
                <a:moveTo>
                  <a:pt x="0" y="0"/>
                </a:moveTo>
                <a:lnTo>
                  <a:pt x="2091403" y="0"/>
                </a:lnTo>
                <a:lnTo>
                  <a:pt x="2091403" y="3099892"/>
                </a:lnTo>
                <a:lnTo>
                  <a:pt x="0" y="309989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7010" t="-1" r="-7838" b="-2951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C4E8721F-DBAE-D505-A532-DE82EDFDDB14}"/>
              </a:ext>
            </a:extLst>
          </p:cNvPr>
          <p:cNvSpPr txBox="1"/>
          <p:nvPr/>
        </p:nvSpPr>
        <p:spPr>
          <a:xfrm>
            <a:off x="7467600" y="4269385"/>
            <a:ext cx="8294565" cy="14262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64"/>
              </a:lnSpc>
            </a:pPr>
            <a:r>
              <a:rPr lang="en-US" sz="3159" dirty="0">
                <a:solidFill>
                  <a:srgbClr val="F2A900"/>
                </a:solidFill>
                <a:latin typeface="HK Grotesk Light"/>
              </a:rPr>
              <a:t>Dr. Deborah McFarland</a:t>
            </a:r>
          </a:p>
          <a:p>
            <a:pPr>
              <a:lnSpc>
                <a:spcPts val="3664"/>
              </a:lnSpc>
            </a:pPr>
            <a:r>
              <a:rPr lang="en-US" sz="3159" dirty="0">
                <a:solidFill>
                  <a:srgbClr val="F2A900"/>
                </a:solidFill>
                <a:latin typeface="HK Grotesk Light"/>
              </a:rPr>
              <a:t>Faculty Contact and GFE Financial Award Donor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9442421A-E2D0-766A-600A-6E8AECD2C5B7}"/>
              </a:ext>
            </a:extLst>
          </p:cNvPr>
          <p:cNvSpPr txBox="1"/>
          <p:nvPr/>
        </p:nvSpPr>
        <p:spPr>
          <a:xfrm>
            <a:off x="3915002" y="1028700"/>
            <a:ext cx="10457995" cy="7164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50"/>
              </a:lnSpc>
            </a:pPr>
            <a:r>
              <a:rPr lang="en-US" sz="4400" b="1" dirty="0">
                <a:solidFill>
                  <a:srgbClr val="F2A900"/>
                </a:solidFill>
                <a:latin typeface="Avenir Bold Italics"/>
              </a:rPr>
              <a:t>Advice from Dr. McFarland</a:t>
            </a:r>
          </a:p>
        </p:txBody>
      </p:sp>
    </p:spTree>
    <p:extLst>
      <p:ext uri="{BB962C8B-B14F-4D97-AF65-F5344CB8AC3E}">
        <p14:creationId xmlns:p14="http://schemas.microsoft.com/office/powerpoint/2010/main" val="1328830995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21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3915002" y="1028700"/>
            <a:ext cx="10457995" cy="7905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50"/>
              </a:lnSpc>
            </a:pPr>
            <a:r>
              <a:rPr lang="en-US" sz="5909" dirty="0">
                <a:solidFill>
                  <a:srgbClr val="F2A900"/>
                </a:solidFill>
                <a:latin typeface="Avenir Bold Italics"/>
              </a:rPr>
              <a:t>Student Panel</a:t>
            </a:r>
          </a:p>
        </p:txBody>
      </p:sp>
      <p:sp>
        <p:nvSpPr>
          <p:cNvPr id="8" name="Freeform 8"/>
          <p:cNvSpPr/>
          <p:nvPr/>
        </p:nvSpPr>
        <p:spPr>
          <a:xfrm rot="2700000">
            <a:off x="4387034" y="7865703"/>
            <a:ext cx="9150944" cy="9227558"/>
          </a:xfrm>
          <a:custGeom>
            <a:avLst/>
            <a:gdLst/>
            <a:ahLst/>
            <a:cxnLst/>
            <a:rect l="l" t="t" r="r" b="b"/>
            <a:pathLst>
              <a:path w="8358814" h="8432599">
                <a:moveTo>
                  <a:pt x="0" y="0"/>
                </a:moveTo>
                <a:lnTo>
                  <a:pt x="8358814" y="0"/>
                </a:lnTo>
                <a:lnTo>
                  <a:pt x="8358814" y="8432599"/>
                </a:lnTo>
                <a:lnTo>
                  <a:pt x="0" y="843259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1" name="Picture 10" descr="A person with long hair wearing a black shirt&#10;&#10;Description automatically generated">
            <a:extLst>
              <a:ext uri="{FF2B5EF4-FFF2-40B4-BE49-F238E27FC236}">
                <a16:creationId xmlns:a16="http://schemas.microsoft.com/office/drawing/2014/main" id="{AA34F48D-8168-E1AC-22C4-073C510C19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6392"/>
          <a:stretch/>
        </p:blipFill>
        <p:spPr>
          <a:xfrm>
            <a:off x="1884066" y="2096405"/>
            <a:ext cx="2667121" cy="3217411"/>
          </a:xfrm>
          <a:prstGeom prst="rect">
            <a:avLst/>
          </a:prstGeom>
        </p:spPr>
      </p:pic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0EC7CF5-3E70-B234-A2B8-F73626314572}"/>
              </a:ext>
            </a:extLst>
          </p:cNvPr>
          <p:cNvSpPr txBox="1">
            <a:spLocks/>
          </p:cNvSpPr>
          <p:nvPr/>
        </p:nvSpPr>
        <p:spPr>
          <a:xfrm>
            <a:off x="5450944" y="5498506"/>
            <a:ext cx="2815706" cy="271254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800" dirty="0">
                <a:solidFill>
                  <a:schemeClr val="bg1"/>
                </a:solidFill>
              </a:rPr>
              <a:t>Alia Bly</a:t>
            </a:r>
          </a:p>
          <a:p>
            <a:pPr>
              <a:spcBef>
                <a:spcPts val="0"/>
              </a:spcBef>
            </a:pPr>
            <a:r>
              <a:rPr lang="en-US" sz="2800" dirty="0">
                <a:solidFill>
                  <a:schemeClr val="bg1"/>
                </a:solidFill>
              </a:rPr>
              <a:t>EPI ‘25</a:t>
            </a:r>
          </a:p>
          <a:p>
            <a:pPr>
              <a:spcBef>
                <a:spcPts val="0"/>
              </a:spcBef>
            </a:pPr>
            <a:r>
              <a:rPr lang="en-US" sz="2800" dirty="0">
                <a:solidFill>
                  <a:schemeClr val="bg1"/>
                </a:solidFill>
              </a:rPr>
              <a:t>Project Completed in  Ethiopia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858E2460-2AD7-7A07-0327-4CBC879A0456}"/>
              </a:ext>
            </a:extLst>
          </p:cNvPr>
          <p:cNvSpPr txBox="1">
            <a:spLocks/>
          </p:cNvSpPr>
          <p:nvPr/>
        </p:nvSpPr>
        <p:spPr>
          <a:xfrm>
            <a:off x="1730700" y="5478047"/>
            <a:ext cx="2815706" cy="271254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800" dirty="0">
                <a:solidFill>
                  <a:schemeClr val="bg1"/>
                </a:solidFill>
              </a:rPr>
              <a:t>Leslie Owusu </a:t>
            </a:r>
          </a:p>
          <a:p>
            <a:pPr>
              <a:spcBef>
                <a:spcPts val="0"/>
              </a:spcBef>
            </a:pPr>
            <a:r>
              <a:rPr lang="en-US" sz="2800" dirty="0">
                <a:solidFill>
                  <a:schemeClr val="bg1"/>
                </a:solidFill>
              </a:rPr>
              <a:t>GEH ‘25 </a:t>
            </a:r>
          </a:p>
          <a:p>
            <a:pPr>
              <a:spcBef>
                <a:spcPts val="0"/>
              </a:spcBef>
            </a:pPr>
            <a:r>
              <a:rPr lang="en-US" sz="2800" dirty="0">
                <a:solidFill>
                  <a:schemeClr val="bg1"/>
                </a:solidFill>
              </a:rPr>
              <a:t>Project completed in Ethiopia</a:t>
            </a:r>
          </a:p>
          <a:p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25603A57-9FC6-1F36-FED8-106A85EF7D6D}"/>
              </a:ext>
            </a:extLst>
          </p:cNvPr>
          <p:cNvSpPr txBox="1">
            <a:spLocks/>
          </p:cNvSpPr>
          <p:nvPr/>
        </p:nvSpPr>
        <p:spPr>
          <a:xfrm>
            <a:off x="7809289" y="5313816"/>
            <a:ext cx="2815706" cy="271254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58C6580-36DE-EF22-DF5E-2E68F786F0F2}"/>
              </a:ext>
            </a:extLst>
          </p:cNvPr>
          <p:cNvSpPr txBox="1">
            <a:spLocks/>
          </p:cNvSpPr>
          <p:nvPr/>
        </p:nvSpPr>
        <p:spPr>
          <a:xfrm>
            <a:off x="9355641" y="5402753"/>
            <a:ext cx="2815706" cy="271254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800" dirty="0">
                <a:solidFill>
                  <a:schemeClr val="bg1"/>
                </a:solidFill>
              </a:rPr>
              <a:t>Aditi Satyavrath</a:t>
            </a:r>
          </a:p>
          <a:p>
            <a:pPr>
              <a:spcBef>
                <a:spcPts val="0"/>
              </a:spcBef>
            </a:pPr>
            <a:r>
              <a:rPr lang="en-US" sz="2800" dirty="0">
                <a:solidFill>
                  <a:schemeClr val="bg1"/>
                </a:solidFill>
              </a:rPr>
              <a:t>GH ‘25</a:t>
            </a:r>
          </a:p>
          <a:p>
            <a:r>
              <a:rPr lang="en-US" sz="2800" dirty="0">
                <a:solidFill>
                  <a:schemeClr val="bg1"/>
                </a:solidFill>
              </a:rPr>
              <a:t>Project Completed in India</a:t>
            </a:r>
          </a:p>
          <a:p>
            <a:pPr marL="0" indent="0">
              <a:buNone/>
            </a:pP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86F8B9CA-C497-4D76-A466-CEEAD09FFB88}"/>
              </a:ext>
            </a:extLst>
          </p:cNvPr>
          <p:cNvSpPr txBox="1">
            <a:spLocks/>
          </p:cNvSpPr>
          <p:nvPr/>
        </p:nvSpPr>
        <p:spPr>
          <a:xfrm>
            <a:off x="12877742" y="5507537"/>
            <a:ext cx="3679558" cy="271254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800" dirty="0">
                <a:solidFill>
                  <a:schemeClr val="bg1"/>
                </a:solidFill>
              </a:rPr>
              <a:t>Santino Diaz-Palma</a:t>
            </a:r>
          </a:p>
          <a:p>
            <a:pPr>
              <a:spcBef>
                <a:spcPts val="0"/>
              </a:spcBef>
            </a:pPr>
            <a:r>
              <a:rPr lang="en-US" sz="2800" dirty="0">
                <a:solidFill>
                  <a:schemeClr val="bg1"/>
                </a:solidFill>
              </a:rPr>
              <a:t>EPI ‘25</a:t>
            </a:r>
          </a:p>
          <a:p>
            <a:r>
              <a:rPr lang="en-US" sz="2800" dirty="0">
                <a:solidFill>
                  <a:schemeClr val="bg1"/>
                </a:solidFill>
              </a:rPr>
              <a:t>Project Completed in Brazil</a:t>
            </a:r>
          </a:p>
          <a:p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3" name="Freeform 2">
            <a:extLst>
              <a:ext uri="{FF2B5EF4-FFF2-40B4-BE49-F238E27FC236}">
                <a16:creationId xmlns:a16="http://schemas.microsoft.com/office/drawing/2014/main" id="{80804975-6AFD-DDE4-AB2A-BCBE0DADD6FD}"/>
              </a:ext>
            </a:extLst>
          </p:cNvPr>
          <p:cNvSpPr/>
          <p:nvPr/>
        </p:nvSpPr>
        <p:spPr>
          <a:xfrm>
            <a:off x="113856" y="7581900"/>
            <a:ext cx="1328104" cy="2466478"/>
          </a:xfrm>
          <a:custGeom>
            <a:avLst/>
            <a:gdLst/>
            <a:ahLst/>
            <a:cxnLst/>
            <a:rect l="l" t="t" r="r" b="b"/>
            <a:pathLst>
              <a:path w="1328104" h="2466478">
                <a:moveTo>
                  <a:pt x="0" y="0"/>
                </a:moveTo>
                <a:lnTo>
                  <a:pt x="1328104" y="0"/>
                </a:lnTo>
                <a:lnTo>
                  <a:pt x="1328104" y="2466479"/>
                </a:lnTo>
                <a:lnTo>
                  <a:pt x="0" y="246647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" name="Picture 2" descr="A person with long hair wearing a black jacket and silver earrings&#10;&#10;Description automatically generated">
            <a:extLst>
              <a:ext uri="{FF2B5EF4-FFF2-40B4-BE49-F238E27FC236}">
                <a16:creationId xmlns:a16="http://schemas.microsoft.com/office/drawing/2014/main" id="{7E7FFB87-D9A4-BBF7-7133-FE4EAD648DD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476" y="2152899"/>
            <a:ext cx="2815707" cy="2871444"/>
          </a:xfrm>
          <a:prstGeom prst="rect">
            <a:avLst/>
          </a:prstGeom>
        </p:spPr>
      </p:pic>
      <p:pic>
        <p:nvPicPr>
          <p:cNvPr id="9" name="Picture 8" descr="A person wearing a graduation sash&#10;&#10;Description automatically generated">
            <a:extLst>
              <a:ext uri="{FF2B5EF4-FFF2-40B4-BE49-F238E27FC236}">
                <a16:creationId xmlns:a16="http://schemas.microsoft.com/office/drawing/2014/main" id="{98C6C8E2-6160-04B9-D5DB-DFDC9FF55B0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836" y="2122368"/>
            <a:ext cx="2591317" cy="2997942"/>
          </a:xfrm>
          <a:prstGeom prst="rect">
            <a:avLst/>
          </a:prstGeom>
        </p:spPr>
      </p:pic>
      <p:pic>
        <p:nvPicPr>
          <p:cNvPr id="14" name="Picture 13" descr="A person with a mustache and beard smiling&#10;&#10;Description automatically generated">
            <a:extLst>
              <a:ext uri="{FF2B5EF4-FFF2-40B4-BE49-F238E27FC236}">
                <a16:creationId xmlns:a16="http://schemas.microsoft.com/office/drawing/2014/main" id="{FC8519F7-28EE-972B-8D04-3F211FA2F35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2812" y="2102298"/>
            <a:ext cx="2460370" cy="3122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841097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216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F19A3F6-754C-A2AE-9A4C-CD2E47BCE6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38F90E2-68CB-9C6E-D0D1-8F8D1296C8FC}"/>
              </a:ext>
            </a:extLst>
          </p:cNvPr>
          <p:cNvSpPr/>
          <p:nvPr/>
        </p:nvSpPr>
        <p:spPr>
          <a:xfrm>
            <a:off x="364648" y="7332281"/>
            <a:ext cx="1328104" cy="2466478"/>
          </a:xfrm>
          <a:custGeom>
            <a:avLst/>
            <a:gdLst/>
            <a:ahLst/>
            <a:cxnLst/>
            <a:rect l="l" t="t" r="r" b="b"/>
            <a:pathLst>
              <a:path w="1328104" h="2466478">
                <a:moveTo>
                  <a:pt x="0" y="0"/>
                </a:moveTo>
                <a:lnTo>
                  <a:pt x="1328104" y="0"/>
                </a:lnTo>
                <a:lnTo>
                  <a:pt x="1328104" y="2466479"/>
                </a:lnTo>
                <a:lnTo>
                  <a:pt x="0" y="24664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04351E32-20CE-F2F6-C677-310D75632525}"/>
              </a:ext>
            </a:extLst>
          </p:cNvPr>
          <p:cNvSpPr txBox="1"/>
          <p:nvPr/>
        </p:nvSpPr>
        <p:spPr>
          <a:xfrm>
            <a:off x="2471851" y="1028700"/>
            <a:ext cx="13344298" cy="9005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50"/>
              </a:lnSpc>
            </a:pPr>
            <a:r>
              <a:rPr lang="en-US" sz="5909">
                <a:solidFill>
                  <a:srgbClr val="F2A900"/>
                </a:solidFill>
                <a:latin typeface="Avenir Bold Italics"/>
              </a:rPr>
              <a:t>ADVICE FROM PREVIOUS STUDENTS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C2D3AAE-E48B-4885-5D71-B29D3F0643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6152069"/>
              </p:ext>
            </p:extLst>
          </p:nvPr>
        </p:nvGraphicFramePr>
        <p:xfrm>
          <a:off x="3048000" y="2628900"/>
          <a:ext cx="13792200" cy="68580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448050">
                  <a:extLst>
                    <a:ext uri="{9D8B030D-6E8A-4147-A177-3AD203B41FA5}">
                      <a16:colId xmlns:a16="http://schemas.microsoft.com/office/drawing/2014/main" val="704339582"/>
                    </a:ext>
                  </a:extLst>
                </a:gridCol>
                <a:gridCol w="3448050">
                  <a:extLst>
                    <a:ext uri="{9D8B030D-6E8A-4147-A177-3AD203B41FA5}">
                      <a16:colId xmlns:a16="http://schemas.microsoft.com/office/drawing/2014/main" val="2655988401"/>
                    </a:ext>
                  </a:extLst>
                </a:gridCol>
                <a:gridCol w="3448050">
                  <a:extLst>
                    <a:ext uri="{9D8B030D-6E8A-4147-A177-3AD203B41FA5}">
                      <a16:colId xmlns:a16="http://schemas.microsoft.com/office/drawing/2014/main" val="4003375616"/>
                    </a:ext>
                  </a:extLst>
                </a:gridCol>
                <a:gridCol w="3448050">
                  <a:extLst>
                    <a:ext uri="{9D8B030D-6E8A-4147-A177-3AD203B41FA5}">
                      <a16:colId xmlns:a16="http://schemas.microsoft.com/office/drawing/2014/main" val="2736917820"/>
                    </a:ext>
                  </a:extLst>
                </a:gridCol>
              </a:tblGrid>
              <a:tr h="2011680">
                <a:tc>
                  <a:txBody>
                    <a:bodyPr/>
                    <a:lstStyle/>
                    <a:p>
                      <a:pPr marL="285289" lvl="1" indent="0" algn="ctr">
                        <a:lnSpc>
                          <a:spcPct val="100000"/>
                        </a:lnSpc>
                        <a:buFont typeface="Arial"/>
                        <a:buNone/>
                      </a:pPr>
                      <a:r>
                        <a:rPr lang="en-US" sz="2400" dirty="0">
                          <a:solidFill>
                            <a:sysClr val="windowText" lastClr="000000"/>
                          </a:solidFill>
                          <a:latin typeface="HK Grotesk"/>
                        </a:rPr>
                        <a:t>Make sure you know appropriate work clothing for the culture you're entering</a:t>
                      </a: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  <a:solidFill>
                      <a:srgbClr val="D7E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ysClr val="windowText" lastClr="000000"/>
                          </a:solidFill>
                          <a:latin typeface="HK Grotesk"/>
                        </a:rPr>
                        <a:t>It’s really helpful to talk to and ask questions of students and faculty who have spent time in the area you’re traveling to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endParaRPr lang="en-US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  <a:solidFill>
                      <a:srgbClr val="D7E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ysClr val="windowText" lastClr="000000"/>
                          </a:solidFill>
                          <a:latin typeface="HK Grotesk"/>
                        </a:rPr>
                        <a:t>Be realistic about what you can accomplish in a summer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endParaRPr lang="en-US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  <a:solidFill>
                      <a:srgbClr val="D7E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ysClr val="windowText" lastClr="000000"/>
                          </a:solidFill>
                          <a:latin typeface="HK Grotesk"/>
                        </a:rPr>
                        <a:t>Make copies of your passport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endParaRPr lang="en-US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  <a:solidFill>
                      <a:srgbClr val="D7E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2014282"/>
                  </a:ext>
                </a:extLst>
              </a:tr>
              <a:tr h="14030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ysClr val="windowText" lastClr="000000"/>
                          </a:solidFill>
                          <a:latin typeface="HK Grotesk"/>
                        </a:rPr>
                        <a:t>Prepare for jetlag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endParaRPr lang="en-US" sz="2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  <a:solidFill>
                      <a:srgbClr val="D7E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ysClr val="windowText" lastClr="000000"/>
                          </a:solidFill>
                          <a:latin typeface="HK Grotesk"/>
                        </a:rPr>
                        <a:t>Be sure to budget for other trips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endParaRPr lang="en-US" sz="2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  <a:solidFill>
                      <a:srgbClr val="D7E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ysClr val="windowText" lastClr="000000"/>
                          </a:solidFill>
                          <a:latin typeface="HK Grotesk"/>
                        </a:rPr>
                        <a:t>Plan, plan, plan for everything and anything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endParaRPr lang="en-US" sz="2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  <a:solidFill>
                      <a:srgbClr val="D7E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ysClr val="windowText" lastClr="000000"/>
                          </a:solidFill>
                          <a:latin typeface="HK Grotesk"/>
                        </a:rPr>
                        <a:t>Have a back-up summer APE because it can all fall apart in April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endParaRPr lang="en-US" sz="2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  <a:solidFill>
                      <a:srgbClr val="D7E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2022731"/>
                  </a:ext>
                </a:extLst>
              </a:tr>
              <a:tr h="3916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ysClr val="windowText" lastClr="000000"/>
                          </a:solidFill>
                          <a:latin typeface="HK Grotesk"/>
                        </a:rPr>
                        <a:t>Have the thesis project discussion early if you plan to use your APE for your thesis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endParaRPr lang="en-US" sz="2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  <a:solidFill>
                      <a:srgbClr val="D7E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ysClr val="windowText" lastClr="000000"/>
                          </a:solidFill>
                          <a:latin typeface="HK Grotesk"/>
                        </a:rPr>
                        <a:t>If there are red flags about the project, believe them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endParaRPr lang="en-US" sz="2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  <a:solidFill>
                      <a:srgbClr val="D7E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ysClr val="windowText" lastClr="000000"/>
                          </a:solidFill>
                          <a:latin typeface="HK Grotesk"/>
                        </a:rPr>
                        <a:t>Plan a budget and STICK TO IT. Give yourself some wiggle room, too. Your budget is not going to be 100% accurate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endParaRPr lang="en-US" sz="2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  <a:solidFill>
                      <a:srgbClr val="D7E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ysClr val="windowText" lastClr="000000"/>
                          </a:solidFill>
                          <a:latin typeface="HK Grotesk"/>
                        </a:rPr>
                        <a:t>Don’t expect everything to go as planned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endParaRPr lang="en-US" sz="2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  <a:solidFill>
                      <a:srgbClr val="D7E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70603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5248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21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64648" y="7384806"/>
            <a:ext cx="1328104" cy="2466478"/>
          </a:xfrm>
          <a:custGeom>
            <a:avLst/>
            <a:gdLst/>
            <a:ahLst/>
            <a:cxnLst/>
            <a:rect l="l" t="t" r="r" b="b"/>
            <a:pathLst>
              <a:path w="1328104" h="2466478">
                <a:moveTo>
                  <a:pt x="0" y="0"/>
                </a:moveTo>
                <a:lnTo>
                  <a:pt x="1328104" y="0"/>
                </a:lnTo>
                <a:lnTo>
                  <a:pt x="1328104" y="2466478"/>
                </a:lnTo>
                <a:lnTo>
                  <a:pt x="0" y="24664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7279543" y="7718248"/>
            <a:ext cx="11008457" cy="1900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64"/>
              </a:lnSpc>
            </a:pPr>
            <a:r>
              <a:rPr lang="en-US" sz="3159" dirty="0">
                <a:solidFill>
                  <a:srgbClr val="F2A900"/>
                </a:solidFill>
                <a:latin typeface="HK Grotesk"/>
              </a:rPr>
              <a:t>Gerald Clay</a:t>
            </a:r>
          </a:p>
          <a:p>
            <a:pPr>
              <a:lnSpc>
                <a:spcPts val="3664"/>
              </a:lnSpc>
            </a:pPr>
            <a:r>
              <a:rPr lang="en-US" sz="3159" dirty="0">
                <a:solidFill>
                  <a:srgbClr val="F2A900"/>
                </a:solidFill>
                <a:latin typeface="HK Grotesk"/>
              </a:rPr>
              <a:t>Professional Advancement &amp; Student Experience Center</a:t>
            </a:r>
          </a:p>
          <a:p>
            <a:pPr>
              <a:lnSpc>
                <a:spcPts val="3664"/>
              </a:lnSpc>
            </a:pPr>
            <a:r>
              <a:rPr lang="en-US" sz="3159" dirty="0">
                <a:solidFill>
                  <a:srgbClr val="F2A900"/>
                </a:solidFill>
                <a:latin typeface="HK Grotesk"/>
              </a:rPr>
              <a:t>Associate Director/GFE Financial Award Coordinator </a:t>
            </a:r>
          </a:p>
          <a:p>
            <a:pPr>
              <a:lnSpc>
                <a:spcPts val="3664"/>
              </a:lnSpc>
            </a:pPr>
            <a:endParaRPr lang="en-US" sz="3159" dirty="0">
              <a:solidFill>
                <a:srgbClr val="F2A900"/>
              </a:solidFill>
              <a:latin typeface="HK Grotesk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2762536" y="1929264"/>
            <a:ext cx="2285981" cy="2338098"/>
          </a:xfrm>
          <a:custGeom>
            <a:avLst/>
            <a:gdLst/>
            <a:ahLst/>
            <a:cxnLst/>
            <a:rect l="l" t="t" r="r" b="b"/>
            <a:pathLst>
              <a:path w="2091404" h="3099892">
                <a:moveTo>
                  <a:pt x="0" y="0"/>
                </a:moveTo>
                <a:lnTo>
                  <a:pt x="2091403" y="0"/>
                </a:lnTo>
                <a:lnTo>
                  <a:pt x="2091403" y="3099892"/>
                </a:lnTo>
                <a:lnTo>
                  <a:pt x="0" y="309989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7010" t="-1" r="-7838" b="-2951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7279543" y="2554700"/>
            <a:ext cx="8294565" cy="14262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64"/>
              </a:lnSpc>
            </a:pPr>
            <a:r>
              <a:rPr lang="en-US" sz="3159" dirty="0">
                <a:solidFill>
                  <a:srgbClr val="F2A900"/>
                </a:solidFill>
                <a:latin typeface="HK Grotesk Light"/>
              </a:rPr>
              <a:t>Dr. Deborah McFarland</a:t>
            </a:r>
          </a:p>
          <a:p>
            <a:pPr>
              <a:lnSpc>
                <a:spcPts val="3664"/>
              </a:lnSpc>
            </a:pPr>
            <a:r>
              <a:rPr lang="en-US" sz="3159" dirty="0">
                <a:solidFill>
                  <a:srgbClr val="F2A900"/>
                </a:solidFill>
                <a:latin typeface="HK Grotesk Light"/>
              </a:rPr>
              <a:t>Hubert Department of Global Health</a:t>
            </a:r>
          </a:p>
          <a:p>
            <a:pPr>
              <a:lnSpc>
                <a:spcPts val="3664"/>
              </a:lnSpc>
            </a:pPr>
            <a:r>
              <a:rPr lang="en-US" sz="3159" dirty="0">
                <a:solidFill>
                  <a:srgbClr val="F2A900"/>
                </a:solidFill>
                <a:latin typeface="HK Grotesk Light"/>
              </a:rPr>
              <a:t>Director/Faculty Contact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915002" y="1028700"/>
            <a:ext cx="10457995" cy="7164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50"/>
              </a:lnSpc>
            </a:pPr>
            <a:r>
              <a:rPr lang="en-US" sz="4400" b="1" dirty="0">
                <a:solidFill>
                  <a:srgbClr val="F2A900"/>
                </a:solidFill>
                <a:latin typeface="Avenir Bold Italics"/>
              </a:rPr>
              <a:t>Your GFE Financial Award Support Team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8961FF6C-9FE7-B9D6-7A39-029251554EC5}"/>
              </a:ext>
            </a:extLst>
          </p:cNvPr>
          <p:cNvSpPr/>
          <p:nvPr/>
        </p:nvSpPr>
        <p:spPr>
          <a:xfrm>
            <a:off x="2762536" y="7461682"/>
            <a:ext cx="2304932" cy="2155514"/>
          </a:xfrm>
          <a:custGeom>
            <a:avLst/>
            <a:gdLst/>
            <a:ahLst/>
            <a:cxnLst/>
            <a:rect l="l" t="t" r="r" b="b"/>
            <a:pathLst>
              <a:path w="2148486" h="2864649">
                <a:moveTo>
                  <a:pt x="0" y="0"/>
                </a:moveTo>
                <a:lnTo>
                  <a:pt x="2148486" y="0"/>
                </a:lnTo>
                <a:lnTo>
                  <a:pt x="2148486" y="2864648"/>
                </a:lnTo>
                <a:lnTo>
                  <a:pt x="0" y="286464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6666" t="-8472" r="-16666" b="-8187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30E56EA-5119-F9CA-6919-1D7E278E940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4427" r="785" b="8206"/>
          <a:stretch/>
        </p:blipFill>
        <p:spPr>
          <a:xfrm>
            <a:off x="2781487" y="4762500"/>
            <a:ext cx="2285981" cy="215551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66DAB17-98F1-6ACD-D789-B3091C096B53}"/>
              </a:ext>
            </a:extLst>
          </p:cNvPr>
          <p:cNvSpPr txBox="1"/>
          <p:nvPr/>
        </p:nvSpPr>
        <p:spPr>
          <a:xfrm>
            <a:off x="7279543" y="4806312"/>
            <a:ext cx="9144000" cy="19931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664"/>
              </a:lnSpc>
            </a:pPr>
            <a:r>
              <a:rPr lang="en-US" sz="3160" dirty="0">
                <a:solidFill>
                  <a:srgbClr val="F2A900"/>
                </a:solidFill>
                <a:latin typeface="HK Grotesk Light" panose="020B0604020202020204" charset="0"/>
              </a:rPr>
              <a:t>Joanne Williams </a:t>
            </a:r>
          </a:p>
          <a:p>
            <a:pPr>
              <a:lnSpc>
                <a:spcPts val="3664"/>
              </a:lnSpc>
            </a:pPr>
            <a:r>
              <a:rPr lang="en-US" sz="3160" dirty="0">
                <a:solidFill>
                  <a:srgbClr val="F2A900"/>
                </a:solidFill>
                <a:latin typeface="HK Grotesk Light" panose="020B0604020202020204" charset="0"/>
              </a:rPr>
              <a:t>Professional Advancement &amp; Student Experience Center</a:t>
            </a:r>
          </a:p>
          <a:p>
            <a:pPr>
              <a:lnSpc>
                <a:spcPts val="3664"/>
              </a:lnSpc>
            </a:pPr>
            <a:r>
              <a:rPr lang="en-US" sz="3160" dirty="0">
                <a:solidFill>
                  <a:srgbClr val="F2A900"/>
                </a:solidFill>
                <a:latin typeface="HK Grotesk Light" panose="020B0604020202020204" charset="0"/>
              </a:rPr>
              <a:t>Executive Director </a:t>
            </a:r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21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481169" y="7848301"/>
            <a:ext cx="1095063" cy="2033688"/>
          </a:xfrm>
          <a:custGeom>
            <a:avLst/>
            <a:gdLst/>
            <a:ahLst/>
            <a:cxnLst/>
            <a:rect l="l" t="t" r="r" b="b"/>
            <a:pathLst>
              <a:path w="1095063" h="2033688">
                <a:moveTo>
                  <a:pt x="0" y="0"/>
                </a:moveTo>
                <a:lnTo>
                  <a:pt x="1095062" y="0"/>
                </a:lnTo>
                <a:lnTo>
                  <a:pt x="1095062" y="2033687"/>
                </a:lnTo>
                <a:lnTo>
                  <a:pt x="0" y="203368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2471852" y="4076700"/>
            <a:ext cx="13344298" cy="53072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50"/>
              </a:lnSpc>
            </a:pPr>
            <a:r>
              <a:rPr lang="en-US" sz="5909" dirty="0">
                <a:solidFill>
                  <a:srgbClr val="FFC000"/>
                </a:solidFill>
                <a:latin typeface="Avenir Bold Italics"/>
              </a:rPr>
              <a:t>The Application opens on 1/14/25</a:t>
            </a:r>
          </a:p>
          <a:p>
            <a:pPr algn="ctr">
              <a:lnSpc>
                <a:spcPts val="5850"/>
              </a:lnSpc>
            </a:pPr>
            <a:r>
              <a:rPr lang="en-US" sz="5909" dirty="0">
                <a:solidFill>
                  <a:srgbClr val="FFC000"/>
                </a:solidFill>
                <a:latin typeface="Avenir Bold Italics"/>
              </a:rPr>
              <a:t>The Application closes on 3/14/25</a:t>
            </a:r>
          </a:p>
          <a:p>
            <a:pPr algn="ctr">
              <a:lnSpc>
                <a:spcPts val="5850"/>
              </a:lnSpc>
            </a:pPr>
            <a:r>
              <a:rPr lang="en-US" sz="5909" dirty="0">
                <a:solidFill>
                  <a:srgbClr val="FFC000"/>
                </a:solidFill>
                <a:latin typeface="Avenir Bold Italics"/>
              </a:rPr>
              <a:t>QUESTIONS?</a:t>
            </a:r>
          </a:p>
          <a:p>
            <a:pPr algn="ctr">
              <a:lnSpc>
                <a:spcPts val="5850"/>
              </a:lnSpc>
            </a:pPr>
            <a:endParaRPr lang="en-US" sz="5909" dirty="0">
              <a:solidFill>
                <a:srgbClr val="FFC000"/>
              </a:solidFill>
              <a:latin typeface="Avenir Bold Italics"/>
            </a:endParaRPr>
          </a:p>
          <a:p>
            <a:pPr algn="ctr">
              <a:lnSpc>
                <a:spcPts val="5850"/>
              </a:lnSpc>
            </a:pPr>
            <a:r>
              <a:rPr lang="en-US" sz="4000" dirty="0">
                <a:solidFill>
                  <a:srgbClr val="ECEFF1"/>
                </a:solidFill>
                <a:latin typeface="HK Grotesk"/>
              </a:rPr>
              <a:t>Email </a:t>
            </a:r>
            <a:r>
              <a:rPr lang="en-US" sz="4000" b="1" dirty="0">
                <a:solidFill>
                  <a:srgbClr val="ECEFF1"/>
                </a:solidFill>
                <a:latin typeface="HK Grotesk"/>
              </a:rPr>
              <a:t>gferequests@emory.edu </a:t>
            </a:r>
            <a:r>
              <a:rPr lang="en-US" sz="4000" dirty="0">
                <a:solidFill>
                  <a:srgbClr val="ECEFF1"/>
                </a:solidFill>
                <a:latin typeface="HK Grotesk"/>
              </a:rPr>
              <a:t>for additional specific questions</a:t>
            </a:r>
          </a:p>
          <a:p>
            <a:pPr algn="ctr">
              <a:lnSpc>
                <a:spcPts val="5850"/>
              </a:lnSpc>
            </a:pPr>
            <a:endParaRPr lang="en-US" sz="5909" dirty="0">
              <a:solidFill>
                <a:srgbClr val="FFC000"/>
              </a:solidFill>
              <a:latin typeface="Avenir Bold Itali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006C5C-2AED-DBA0-7D54-4E120C38ED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8600" y="1562100"/>
            <a:ext cx="1959429" cy="1905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21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398113" y="7353300"/>
            <a:ext cx="1328104" cy="2466478"/>
          </a:xfrm>
          <a:custGeom>
            <a:avLst/>
            <a:gdLst/>
            <a:ahLst/>
            <a:cxnLst/>
            <a:rect l="l" t="t" r="r" b="b"/>
            <a:pathLst>
              <a:path w="1328104" h="2466478">
                <a:moveTo>
                  <a:pt x="0" y="0"/>
                </a:moveTo>
                <a:lnTo>
                  <a:pt x="1328104" y="0"/>
                </a:lnTo>
                <a:lnTo>
                  <a:pt x="1328104" y="2466478"/>
                </a:lnTo>
                <a:lnTo>
                  <a:pt x="0" y="24664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692750" y="494917"/>
            <a:ext cx="14705361" cy="20476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73"/>
              </a:lnSpc>
            </a:pPr>
            <a:r>
              <a:rPr lang="en-US" sz="5909" dirty="0">
                <a:solidFill>
                  <a:srgbClr val="F2A900"/>
                </a:solidFill>
                <a:latin typeface="Avenir Bold Italics"/>
              </a:rPr>
              <a:t>WHAT IS THE GLOBAL FIELD EXPERIENCE (GFE</a:t>
            </a:r>
            <a:r>
              <a:rPr lang="en-US" sz="5909">
                <a:solidFill>
                  <a:srgbClr val="F2A900"/>
                </a:solidFill>
                <a:latin typeface="Avenir Bold Italics"/>
              </a:rPr>
              <a:t>) FINANCIAL AWARD PROGRAM</a:t>
            </a:r>
            <a:r>
              <a:rPr lang="en-US" sz="5909" dirty="0">
                <a:solidFill>
                  <a:srgbClr val="F2A900"/>
                </a:solidFill>
                <a:latin typeface="Avenir Bold Italics"/>
              </a:rPr>
              <a:t>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85800" y="3009900"/>
            <a:ext cx="15973618" cy="52221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ts val="3664"/>
              </a:lnSpc>
              <a:buFont typeface="Arial" panose="020B0604020202020204" pitchFamily="34" charset="0"/>
              <a:buChar char="•"/>
            </a:pPr>
            <a:r>
              <a:rPr lang="en-US" sz="3159" b="1" u="sng" dirty="0">
                <a:solidFill>
                  <a:srgbClr val="F2A900"/>
                </a:solidFill>
                <a:latin typeface="HK Grotesk Light"/>
              </a:rPr>
              <a:t>History &amp; Purpose:</a:t>
            </a:r>
            <a:r>
              <a:rPr lang="en-US" sz="3159" b="1" dirty="0">
                <a:solidFill>
                  <a:srgbClr val="F2A900"/>
                </a:solidFill>
                <a:latin typeface="HK Grotesk Light"/>
              </a:rPr>
              <a:t> </a:t>
            </a:r>
            <a:r>
              <a:rPr lang="en-US" sz="3159" dirty="0">
                <a:solidFill>
                  <a:schemeClr val="bg2"/>
                </a:solidFill>
                <a:latin typeface="HK Grotesk Light"/>
              </a:rPr>
              <a:t>The awards program started around 1995 to encourage students interested in global health to participate in supervised field training which will facilitate the transfer of classroom knowledge into practice experiences. </a:t>
            </a:r>
          </a:p>
          <a:p>
            <a:pPr marL="914400" lvl="1" indent="-457200">
              <a:lnSpc>
                <a:spcPts val="3664"/>
              </a:lnSpc>
              <a:buFont typeface="Arial" panose="020B0604020202020204" pitchFamily="34" charset="0"/>
              <a:buChar char="•"/>
            </a:pPr>
            <a:r>
              <a:rPr lang="en-US" sz="3159" dirty="0">
                <a:solidFill>
                  <a:schemeClr val="bg2"/>
                </a:solidFill>
                <a:latin typeface="HK Grotesk Light"/>
              </a:rPr>
              <a:t>It is administered by one staff member and a faculty review committee chaired by </a:t>
            </a:r>
            <a:r>
              <a:rPr lang="en-US" sz="3159" dirty="0" err="1">
                <a:solidFill>
                  <a:schemeClr val="bg2"/>
                </a:solidFill>
                <a:latin typeface="HK Grotesk Light"/>
              </a:rPr>
              <a:t>Dr.McFarland</a:t>
            </a:r>
            <a:r>
              <a:rPr lang="en-US" sz="3159" dirty="0">
                <a:solidFill>
                  <a:schemeClr val="bg2"/>
                </a:solidFill>
                <a:latin typeface="HK Grotesk Light"/>
              </a:rPr>
              <a:t>.</a:t>
            </a:r>
            <a:br>
              <a:rPr lang="en-US" sz="3159" dirty="0">
                <a:solidFill>
                  <a:schemeClr val="bg2"/>
                </a:solidFill>
                <a:latin typeface="HK Grotesk Light"/>
              </a:rPr>
            </a:br>
            <a:endParaRPr lang="en-US" sz="3159" dirty="0">
              <a:solidFill>
                <a:schemeClr val="bg2"/>
              </a:solidFill>
              <a:latin typeface="HK Grotesk Light"/>
            </a:endParaRPr>
          </a:p>
          <a:p>
            <a:pPr marL="457200" indent="-457200">
              <a:lnSpc>
                <a:spcPts val="3664"/>
              </a:lnSpc>
              <a:buFont typeface="Arial" panose="020B0604020202020204" pitchFamily="34" charset="0"/>
              <a:buChar char="•"/>
            </a:pPr>
            <a:r>
              <a:rPr lang="en-US" sz="3159" b="1" u="sng" dirty="0">
                <a:solidFill>
                  <a:srgbClr val="F2A900"/>
                </a:solidFill>
                <a:latin typeface="HK Grotesk Light"/>
              </a:rPr>
              <a:t>Important Note:</a:t>
            </a:r>
            <a:r>
              <a:rPr lang="en-US" sz="3159" b="1" dirty="0">
                <a:solidFill>
                  <a:srgbClr val="F2A900"/>
                </a:solidFill>
                <a:latin typeface="HK Grotesk Light"/>
              </a:rPr>
              <a:t> </a:t>
            </a:r>
          </a:p>
          <a:p>
            <a:pPr marL="1371600" lvl="2" indent="-457200">
              <a:lnSpc>
                <a:spcPts val="3664"/>
              </a:lnSpc>
              <a:buFont typeface="Arial" panose="020B0604020202020204" pitchFamily="34" charset="0"/>
              <a:buChar char="•"/>
            </a:pPr>
            <a:r>
              <a:rPr lang="en-US" sz="3159" dirty="0">
                <a:solidFill>
                  <a:schemeClr val="bg2"/>
                </a:solidFill>
                <a:latin typeface="HK Grotesk Light"/>
              </a:rPr>
              <a:t>This is a </a:t>
            </a:r>
            <a:r>
              <a:rPr lang="en-US" sz="3159" u="sng" dirty="0">
                <a:solidFill>
                  <a:schemeClr val="bg2"/>
                </a:solidFill>
                <a:latin typeface="HK Grotesk Light"/>
              </a:rPr>
              <a:t>supplemental funding source</a:t>
            </a:r>
            <a:r>
              <a:rPr lang="en-US" sz="3159" dirty="0">
                <a:solidFill>
                  <a:schemeClr val="bg2"/>
                </a:solidFill>
                <a:latin typeface="HK Grotesk Light"/>
              </a:rPr>
              <a:t> that ranges between $2500 and $4500.</a:t>
            </a:r>
          </a:p>
          <a:p>
            <a:pPr marL="1371600" lvl="2" indent="-457200">
              <a:lnSpc>
                <a:spcPts val="3664"/>
              </a:lnSpc>
              <a:buFont typeface="Arial" panose="020B0604020202020204" pitchFamily="34" charset="0"/>
              <a:buChar char="•"/>
            </a:pPr>
            <a:r>
              <a:rPr lang="en-US" sz="3159" dirty="0">
                <a:solidFill>
                  <a:schemeClr val="bg2"/>
                </a:solidFill>
                <a:latin typeface="HK Grotesk"/>
              </a:rPr>
              <a:t>The awards are funded by designated endowments and how much we can award each year depends upon financial returns.</a:t>
            </a:r>
            <a:endParaRPr lang="en-US" sz="3159" dirty="0">
              <a:solidFill>
                <a:schemeClr val="bg2"/>
              </a:solidFill>
              <a:latin typeface="HK Grotesk Light"/>
            </a:endParaRPr>
          </a:p>
          <a:p>
            <a:pPr>
              <a:lnSpc>
                <a:spcPts val="3664"/>
              </a:lnSpc>
            </a:pPr>
            <a:endParaRPr lang="en-US" sz="3159" dirty="0">
              <a:solidFill>
                <a:srgbClr val="F2A900"/>
              </a:solidFill>
              <a:latin typeface="HK Grotesk Light"/>
            </a:endParaRPr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21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64648" y="7384806"/>
            <a:ext cx="1328104" cy="2466478"/>
          </a:xfrm>
          <a:custGeom>
            <a:avLst/>
            <a:gdLst/>
            <a:ahLst/>
            <a:cxnLst/>
            <a:rect l="l" t="t" r="r" b="b"/>
            <a:pathLst>
              <a:path w="1328104" h="2466478">
                <a:moveTo>
                  <a:pt x="0" y="0"/>
                </a:moveTo>
                <a:lnTo>
                  <a:pt x="1328104" y="0"/>
                </a:lnTo>
                <a:lnTo>
                  <a:pt x="1328104" y="2466478"/>
                </a:lnTo>
                <a:lnTo>
                  <a:pt x="0" y="24664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9144000" y="1338046"/>
            <a:ext cx="6869164" cy="6345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55"/>
              </a:lnSpc>
            </a:pPr>
            <a:r>
              <a:rPr lang="en-US" sz="3159">
                <a:solidFill>
                  <a:srgbClr val="F2A900"/>
                </a:solidFill>
                <a:latin typeface="HK Grotesk Light"/>
              </a:rPr>
              <a:t>Philip S. Brachman, Sr., </a:t>
            </a:r>
          </a:p>
          <a:p>
            <a:pPr>
              <a:lnSpc>
                <a:spcPts val="5055"/>
              </a:lnSpc>
            </a:pPr>
            <a:r>
              <a:rPr lang="en-US" sz="3159">
                <a:solidFill>
                  <a:srgbClr val="F2A900"/>
                </a:solidFill>
                <a:latin typeface="HK Grotesk Light"/>
              </a:rPr>
              <a:t>William and Paula Foege, </a:t>
            </a:r>
          </a:p>
          <a:p>
            <a:pPr>
              <a:lnSpc>
                <a:spcPts val="5055"/>
              </a:lnSpc>
            </a:pPr>
            <a:r>
              <a:rPr lang="en-US" sz="3159">
                <a:solidFill>
                  <a:srgbClr val="F2A900"/>
                </a:solidFill>
                <a:latin typeface="HK Grotesk Light"/>
              </a:rPr>
              <a:t>Dorothy and Stanley O. Foster,</a:t>
            </a:r>
          </a:p>
          <a:p>
            <a:pPr>
              <a:lnSpc>
                <a:spcPts val="5055"/>
              </a:lnSpc>
            </a:pPr>
            <a:r>
              <a:rPr lang="en-US" sz="3159">
                <a:solidFill>
                  <a:srgbClr val="F2A900"/>
                </a:solidFill>
                <a:latin typeface="HK Grotesk Light"/>
              </a:rPr>
              <a:t>Eugene J. and Rose Salamone Gangarosa, </a:t>
            </a:r>
          </a:p>
          <a:p>
            <a:pPr>
              <a:lnSpc>
                <a:spcPts val="5055"/>
              </a:lnSpc>
            </a:pPr>
            <a:r>
              <a:rPr lang="en-US" sz="3159">
                <a:solidFill>
                  <a:srgbClr val="F2A900"/>
                </a:solidFill>
                <a:latin typeface="HK Grotesk Light"/>
              </a:rPr>
              <a:t>Richard and Linda Hubert and the Hubert Foundation,</a:t>
            </a:r>
          </a:p>
          <a:p>
            <a:pPr>
              <a:lnSpc>
                <a:spcPts val="5055"/>
              </a:lnSpc>
            </a:pPr>
            <a:r>
              <a:rPr lang="en-US" sz="3159">
                <a:solidFill>
                  <a:srgbClr val="F2A900"/>
                </a:solidFill>
                <a:latin typeface="HK Grotesk Light"/>
              </a:rPr>
              <a:t>Carol and Carlos Martel, </a:t>
            </a:r>
          </a:p>
          <a:p>
            <a:pPr>
              <a:lnSpc>
                <a:spcPts val="5055"/>
              </a:lnSpc>
            </a:pPr>
            <a:r>
              <a:rPr lang="en-US" sz="3159">
                <a:solidFill>
                  <a:srgbClr val="F2A900"/>
                </a:solidFill>
                <a:latin typeface="HK Grotesk Light"/>
              </a:rPr>
              <a:t>Deborah A McFarland,</a:t>
            </a:r>
          </a:p>
          <a:p>
            <a:pPr>
              <a:lnSpc>
                <a:spcPts val="5055"/>
              </a:lnSpc>
            </a:pPr>
            <a:r>
              <a:rPr lang="en-US" sz="3159">
                <a:solidFill>
                  <a:srgbClr val="F2A900"/>
                </a:solidFill>
                <a:latin typeface="HK Grotesk Light"/>
              </a:rPr>
              <a:t>Don E. and Kathleen Sokolik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468504" y="3150484"/>
            <a:ext cx="4968616" cy="36431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455"/>
              </a:lnSpc>
            </a:pPr>
            <a:r>
              <a:rPr lang="en-US" sz="5909">
                <a:solidFill>
                  <a:srgbClr val="F2A900"/>
                </a:solidFill>
                <a:latin typeface="Avenir Bold Italics"/>
              </a:rPr>
              <a:t>AWARDS MADE POSSIBLE BY: </a:t>
            </a:r>
          </a:p>
        </p:txBody>
      </p:sp>
      <p:sp>
        <p:nvSpPr>
          <p:cNvPr id="5" name="Freeform 5"/>
          <p:cNvSpPr/>
          <p:nvPr/>
        </p:nvSpPr>
        <p:spPr>
          <a:xfrm rot="-5400000">
            <a:off x="5754291" y="8194288"/>
            <a:ext cx="8358814" cy="8432599"/>
          </a:xfrm>
          <a:custGeom>
            <a:avLst/>
            <a:gdLst/>
            <a:ahLst/>
            <a:cxnLst/>
            <a:rect l="l" t="t" r="r" b="b"/>
            <a:pathLst>
              <a:path w="8358814" h="8432599">
                <a:moveTo>
                  <a:pt x="0" y="0"/>
                </a:moveTo>
                <a:lnTo>
                  <a:pt x="8358814" y="0"/>
                </a:lnTo>
                <a:lnTo>
                  <a:pt x="8358814" y="8432599"/>
                </a:lnTo>
                <a:lnTo>
                  <a:pt x="0" y="843259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21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398113" y="7353300"/>
            <a:ext cx="1328104" cy="2466478"/>
          </a:xfrm>
          <a:custGeom>
            <a:avLst/>
            <a:gdLst/>
            <a:ahLst/>
            <a:cxnLst/>
            <a:rect l="l" t="t" r="r" b="b"/>
            <a:pathLst>
              <a:path w="1328104" h="2466478">
                <a:moveTo>
                  <a:pt x="0" y="0"/>
                </a:moveTo>
                <a:lnTo>
                  <a:pt x="1328104" y="0"/>
                </a:lnTo>
                <a:lnTo>
                  <a:pt x="1328104" y="2466478"/>
                </a:lnTo>
                <a:lnTo>
                  <a:pt x="0" y="24664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692750" y="494917"/>
            <a:ext cx="14705361" cy="20476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73"/>
              </a:lnSpc>
            </a:pPr>
            <a:r>
              <a:rPr lang="en-US" sz="5909" dirty="0">
                <a:solidFill>
                  <a:srgbClr val="F2A900"/>
                </a:solidFill>
                <a:latin typeface="Avenir Bold Italics"/>
              </a:rPr>
              <a:t>HOW CAN I QUALIFY FOR THE </a:t>
            </a:r>
            <a:br>
              <a:rPr lang="en-US" sz="5909" dirty="0">
                <a:solidFill>
                  <a:srgbClr val="F2A900"/>
                </a:solidFill>
                <a:latin typeface="Avenir Bold Italics"/>
              </a:rPr>
            </a:br>
            <a:r>
              <a:rPr lang="en-US" sz="5909" dirty="0">
                <a:solidFill>
                  <a:srgbClr val="F2A900"/>
                </a:solidFill>
                <a:latin typeface="Avenir Bold Italics"/>
              </a:rPr>
              <a:t>GFE FINANCIAL AWARD?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31931" y="2781300"/>
            <a:ext cx="12420600" cy="59288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159" b="1" u="sng" dirty="0">
                <a:solidFill>
                  <a:srgbClr val="F2A900"/>
                </a:solidFill>
                <a:latin typeface="HK Grotesk Light"/>
              </a:rPr>
              <a:t>Qualifications</a:t>
            </a:r>
            <a:r>
              <a:rPr lang="en-US" sz="3159" dirty="0">
                <a:solidFill>
                  <a:srgbClr val="F2A900"/>
                </a:solidFill>
                <a:latin typeface="HK Grotesk Light"/>
              </a:rPr>
              <a:t>: </a:t>
            </a:r>
            <a:r>
              <a:rPr lang="en-US" sz="3159" dirty="0">
                <a:solidFill>
                  <a:schemeClr val="bg2"/>
                </a:solidFill>
                <a:latin typeface="HK Grotesk Light"/>
              </a:rPr>
              <a:t>To qualify for the financial award, the student must have: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u="sng" dirty="0">
                <a:solidFill>
                  <a:schemeClr val="bg2"/>
                </a:solidFill>
                <a:latin typeface="HK Grotesk Light"/>
              </a:rPr>
              <a:t>Secured a 6-12 week summer fieldwork opportunity </a:t>
            </a:r>
            <a:r>
              <a:rPr lang="en-US" sz="2800" dirty="0">
                <a:solidFill>
                  <a:schemeClr val="bg2"/>
                </a:solidFill>
                <a:latin typeface="HK Grotesk Light"/>
              </a:rPr>
              <a:t>that benefits the populations of LMIC or priority populations in the US as identified by the CDC Office of Minority Health &amp; Health Equity.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/>
                </a:solidFill>
                <a:latin typeface="HK Grotesk Light"/>
              </a:rPr>
              <a:t>Identified a </a:t>
            </a:r>
            <a:r>
              <a:rPr lang="en-US" sz="2800" b="1" u="sng" dirty="0">
                <a:solidFill>
                  <a:schemeClr val="bg2"/>
                </a:solidFill>
                <a:latin typeface="HK Grotesk Light"/>
              </a:rPr>
              <a:t>faculty guide</a:t>
            </a:r>
            <a:r>
              <a:rPr lang="en-US" sz="2800" b="1" dirty="0">
                <a:solidFill>
                  <a:schemeClr val="bg2"/>
                </a:solidFill>
                <a:latin typeface="HK Grotesk Light"/>
              </a:rPr>
              <a:t> </a:t>
            </a:r>
            <a:r>
              <a:rPr lang="en-US" sz="2800" dirty="0">
                <a:solidFill>
                  <a:schemeClr val="bg2"/>
                </a:solidFill>
                <a:latin typeface="HK Grotesk Light"/>
              </a:rPr>
              <a:t>who will offer guidance for your experience.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u="sng" dirty="0">
                <a:solidFill>
                  <a:schemeClr val="bg2"/>
                </a:solidFill>
                <a:latin typeface="HK Grotesk Light"/>
              </a:rPr>
              <a:t>Enrolled in courses for Fall 2025</a:t>
            </a:r>
            <a:r>
              <a:rPr lang="en-US" sz="2800" dirty="0">
                <a:solidFill>
                  <a:schemeClr val="bg2"/>
                </a:solidFill>
                <a:latin typeface="HK Grotesk Light"/>
              </a:rPr>
              <a:t>.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u="sng" dirty="0">
                <a:solidFill>
                  <a:schemeClr val="bg2"/>
                </a:solidFill>
                <a:latin typeface="HK Grotesk Light"/>
              </a:rPr>
              <a:t>After securing an opportunity</a:t>
            </a:r>
            <a:r>
              <a:rPr lang="en-US" sz="2800" dirty="0">
                <a:solidFill>
                  <a:schemeClr val="bg2"/>
                </a:solidFill>
                <a:latin typeface="HK Grotesk Light"/>
              </a:rPr>
              <a:t>, completed the GFE Application by the designated due date in the Spring Semester.</a:t>
            </a:r>
            <a:endParaRPr lang="en-US" sz="2800" dirty="0">
              <a:solidFill>
                <a:srgbClr val="F2A900"/>
              </a:solidFill>
              <a:latin typeface="HK Grotesk Ligh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8FAA892-BA18-7308-B1C3-6CD1A288D623}"/>
              </a:ext>
            </a:extLst>
          </p:cNvPr>
          <p:cNvSpPr/>
          <p:nvPr/>
        </p:nvSpPr>
        <p:spPr>
          <a:xfrm>
            <a:off x="13182600" y="3028381"/>
            <a:ext cx="4343400" cy="3810000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Tip: </a:t>
            </a:r>
          </a:p>
          <a:p>
            <a:pPr algn="ctr"/>
            <a:r>
              <a:rPr lang="en-US" sz="2800" dirty="0"/>
              <a:t>Start looking for opportunities </a:t>
            </a:r>
            <a:r>
              <a:rPr lang="en-US" sz="2800" u="sng" dirty="0"/>
              <a:t>now</a:t>
            </a:r>
            <a:r>
              <a:rPr lang="en-US" sz="2800" dirty="0"/>
              <a:t> by working your network, exploring 12Twenty, and reaching out to Faculty Members. </a:t>
            </a:r>
          </a:p>
        </p:txBody>
      </p:sp>
    </p:spTree>
    <p:extLst>
      <p:ext uri="{BB962C8B-B14F-4D97-AF65-F5344CB8AC3E}">
        <p14:creationId xmlns:p14="http://schemas.microsoft.com/office/powerpoint/2010/main" val="399788280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21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398113" y="7353300"/>
            <a:ext cx="1328104" cy="2466478"/>
          </a:xfrm>
          <a:custGeom>
            <a:avLst/>
            <a:gdLst/>
            <a:ahLst/>
            <a:cxnLst/>
            <a:rect l="l" t="t" r="r" b="b"/>
            <a:pathLst>
              <a:path w="1328104" h="2466478">
                <a:moveTo>
                  <a:pt x="0" y="0"/>
                </a:moveTo>
                <a:lnTo>
                  <a:pt x="1328104" y="0"/>
                </a:lnTo>
                <a:lnTo>
                  <a:pt x="1328104" y="2466478"/>
                </a:lnTo>
                <a:lnTo>
                  <a:pt x="0" y="24664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692750" y="494917"/>
            <a:ext cx="14705361" cy="20476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73"/>
              </a:lnSpc>
            </a:pPr>
            <a:r>
              <a:rPr lang="en-US" sz="5909" dirty="0">
                <a:solidFill>
                  <a:srgbClr val="F2A900"/>
                </a:solidFill>
                <a:latin typeface="Avenir Bold Italics"/>
              </a:rPr>
              <a:t>CAN MY GFE PROJECT COUNT AS AN APPLIED PRACTICE EXPERIENCE?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62000" y="2933700"/>
            <a:ext cx="15316200" cy="43145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159" dirty="0">
                <a:solidFill>
                  <a:schemeClr val="bg2"/>
                </a:solidFill>
                <a:latin typeface="HK Grotesk Light"/>
              </a:rPr>
              <a:t>The opportunity that you secure </a:t>
            </a:r>
            <a:r>
              <a:rPr lang="en-US" sz="3159" b="1" u="sng" dirty="0">
                <a:solidFill>
                  <a:schemeClr val="bg2"/>
                </a:solidFill>
                <a:latin typeface="HK Grotesk Light"/>
              </a:rPr>
              <a:t>may</a:t>
            </a:r>
            <a:r>
              <a:rPr lang="en-US" sz="3159" dirty="0">
                <a:solidFill>
                  <a:schemeClr val="bg2"/>
                </a:solidFill>
                <a:latin typeface="HK Grotesk Light"/>
              </a:rPr>
              <a:t> count as Applied Practice Experiences (APE) </a:t>
            </a:r>
            <a:r>
              <a:rPr lang="en-US" sz="3159" u="sng" dirty="0">
                <a:solidFill>
                  <a:schemeClr val="bg2"/>
                </a:solidFill>
                <a:latin typeface="HK Grotesk Light"/>
              </a:rPr>
              <a:t>if they meet your department APE requirements</a:t>
            </a:r>
            <a:r>
              <a:rPr lang="en-US" sz="3159" dirty="0">
                <a:solidFill>
                  <a:schemeClr val="bg2"/>
                </a:solidFill>
                <a:latin typeface="HK Grotesk Light"/>
              </a:rPr>
              <a:t>.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159" dirty="0">
                <a:solidFill>
                  <a:schemeClr val="bg2"/>
                </a:solidFill>
                <a:latin typeface="HK Grotesk Light"/>
              </a:rPr>
              <a:t>If you are unsure if a position that you are interested in meets those requirements, contact your ADAP or departmental APE advisor.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159" dirty="0">
                <a:solidFill>
                  <a:schemeClr val="bg2"/>
                </a:solidFill>
                <a:latin typeface="HK Grotesk Light"/>
              </a:rPr>
              <a:t>If you are enrolled in a certificate, please check with your certificate coordinator for additional APE requirements.</a:t>
            </a:r>
          </a:p>
        </p:txBody>
      </p:sp>
    </p:spTree>
    <p:extLst>
      <p:ext uri="{BB962C8B-B14F-4D97-AF65-F5344CB8AC3E}">
        <p14:creationId xmlns:p14="http://schemas.microsoft.com/office/powerpoint/2010/main" val="3879496018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21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3718560" cy="10287000"/>
            <a:chOff x="0" y="0"/>
            <a:chExt cx="979374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79374" cy="2709333"/>
            </a:xfrm>
            <a:custGeom>
              <a:avLst/>
              <a:gdLst/>
              <a:ahLst/>
              <a:cxnLst/>
              <a:rect l="l" t="t" r="r" b="b"/>
              <a:pathLst>
                <a:path w="979374" h="2709333">
                  <a:moveTo>
                    <a:pt x="0" y="0"/>
                  </a:moveTo>
                  <a:lnTo>
                    <a:pt x="979374" y="0"/>
                  </a:lnTo>
                  <a:lnTo>
                    <a:pt x="979374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5253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979374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718560" y="0"/>
            <a:ext cx="3718560" cy="10287000"/>
            <a:chOff x="0" y="0"/>
            <a:chExt cx="979374" cy="27093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979374" cy="2709333"/>
            </a:xfrm>
            <a:custGeom>
              <a:avLst/>
              <a:gdLst/>
              <a:ahLst/>
              <a:cxnLst/>
              <a:rect l="l" t="t" r="r" b="b"/>
              <a:pathLst>
                <a:path w="979374" h="2709333">
                  <a:moveTo>
                    <a:pt x="0" y="0"/>
                  </a:moveTo>
                  <a:lnTo>
                    <a:pt x="979374" y="0"/>
                  </a:lnTo>
                  <a:lnTo>
                    <a:pt x="979374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2B3D5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979374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437120" y="0"/>
            <a:ext cx="3789213" cy="10287000"/>
            <a:chOff x="0" y="0"/>
            <a:chExt cx="997982" cy="270933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997982" cy="2709333"/>
            </a:xfrm>
            <a:custGeom>
              <a:avLst/>
              <a:gdLst/>
              <a:ahLst/>
              <a:cxnLst/>
              <a:rect l="l" t="t" r="r" b="b"/>
              <a:pathLst>
                <a:path w="997982" h="2709333">
                  <a:moveTo>
                    <a:pt x="0" y="0"/>
                  </a:moveTo>
                  <a:lnTo>
                    <a:pt x="997982" y="0"/>
                  </a:lnTo>
                  <a:lnTo>
                    <a:pt x="99798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CC7D5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99798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1133490" y="0"/>
            <a:ext cx="3577255" cy="10287000"/>
            <a:chOff x="0" y="0"/>
            <a:chExt cx="942158" cy="270933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942158" cy="2709333"/>
            </a:xfrm>
            <a:custGeom>
              <a:avLst/>
              <a:gdLst/>
              <a:ahLst/>
              <a:cxnLst/>
              <a:rect l="l" t="t" r="r" b="b"/>
              <a:pathLst>
                <a:path w="942158" h="2709333">
                  <a:moveTo>
                    <a:pt x="0" y="0"/>
                  </a:moveTo>
                  <a:lnTo>
                    <a:pt x="942158" y="0"/>
                  </a:lnTo>
                  <a:lnTo>
                    <a:pt x="94215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BD906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942158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4710745" y="0"/>
            <a:ext cx="3577255" cy="10287000"/>
            <a:chOff x="0" y="0"/>
            <a:chExt cx="942158" cy="270933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942158" cy="2709333"/>
            </a:xfrm>
            <a:custGeom>
              <a:avLst/>
              <a:gdLst/>
              <a:ahLst/>
              <a:cxnLst/>
              <a:rect l="l" t="t" r="r" b="b"/>
              <a:pathLst>
                <a:path w="942158" h="2709333">
                  <a:moveTo>
                    <a:pt x="0" y="0"/>
                  </a:moveTo>
                  <a:lnTo>
                    <a:pt x="942158" y="0"/>
                  </a:lnTo>
                  <a:lnTo>
                    <a:pt x="94215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D9B59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942158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3829487" y="1028700"/>
            <a:ext cx="10629026" cy="9005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50"/>
              </a:lnSpc>
            </a:pPr>
            <a:r>
              <a:rPr lang="en-US" sz="5909">
                <a:solidFill>
                  <a:srgbClr val="D9D9D6"/>
                </a:solidFill>
                <a:latin typeface="Avenir Bold Italics"/>
              </a:rPr>
              <a:t>APPLICATION PROCESS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572981" y="3042662"/>
            <a:ext cx="791115" cy="21008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031"/>
              </a:lnSpc>
            </a:pPr>
            <a:r>
              <a:rPr lang="en-US" sz="10019">
                <a:solidFill>
                  <a:srgbClr val="D9D9D6"/>
                </a:solidFill>
                <a:latin typeface="Avenir Bold Italics"/>
              </a:rPr>
              <a:t>4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6103815" y="3042662"/>
            <a:ext cx="791115" cy="21008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031"/>
              </a:lnSpc>
            </a:pPr>
            <a:r>
              <a:rPr lang="en-US" sz="10019">
                <a:solidFill>
                  <a:srgbClr val="D9D9D6"/>
                </a:solidFill>
                <a:latin typeface="Avenir Bold Italics"/>
              </a:rPr>
              <a:t>5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889747" y="3042662"/>
            <a:ext cx="791115" cy="21008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031"/>
              </a:lnSpc>
            </a:pPr>
            <a:r>
              <a:rPr lang="en-US" sz="10019">
                <a:solidFill>
                  <a:srgbClr val="D9D9D6"/>
                </a:solidFill>
                <a:latin typeface="Avenir Bold Italics"/>
              </a:rPr>
              <a:t>3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182282" y="3042662"/>
            <a:ext cx="791115" cy="21008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031"/>
              </a:lnSpc>
            </a:pPr>
            <a:r>
              <a:rPr lang="en-US" sz="10019">
                <a:solidFill>
                  <a:srgbClr val="D9D9D6"/>
                </a:solidFill>
                <a:latin typeface="Avenir Bold Italics"/>
              </a:rPr>
              <a:t>2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536795" y="3042662"/>
            <a:ext cx="791115" cy="21008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031"/>
              </a:lnSpc>
            </a:pPr>
            <a:r>
              <a:rPr lang="en-US" sz="10019" dirty="0">
                <a:solidFill>
                  <a:srgbClr val="D9D9D6"/>
                </a:solidFill>
                <a:latin typeface="Avenir Bold Italics"/>
              </a:rPr>
              <a:t>1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466009" y="4848225"/>
            <a:ext cx="2786542" cy="1036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826"/>
              </a:lnSpc>
            </a:pPr>
            <a:r>
              <a:rPr lang="en-US" sz="4891">
                <a:solidFill>
                  <a:srgbClr val="D9D9D6"/>
                </a:solidFill>
                <a:latin typeface="Avenir Bold Italics"/>
              </a:rPr>
              <a:t>REFLECT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3925189" y="4848225"/>
            <a:ext cx="2947751" cy="1036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826"/>
              </a:lnSpc>
            </a:pPr>
            <a:r>
              <a:rPr lang="en-US" sz="4891">
                <a:solidFill>
                  <a:srgbClr val="D9D9D6"/>
                </a:solidFill>
                <a:latin typeface="Avenir Bold Italics"/>
              </a:rPr>
              <a:t>EXPLORE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7079568" y="4848225"/>
            <a:ext cx="2947751" cy="1036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826"/>
              </a:lnSpc>
            </a:pPr>
            <a:r>
              <a:rPr lang="en-US" sz="4891">
                <a:solidFill>
                  <a:srgbClr val="D9D9D6"/>
                </a:solidFill>
                <a:latin typeface="Avenir Bold Italics"/>
              </a:rPr>
              <a:t>PLAN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1494663" y="4848225"/>
            <a:ext cx="2947751" cy="1036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826"/>
              </a:lnSpc>
            </a:pPr>
            <a:r>
              <a:rPr lang="en-US" sz="4891">
                <a:solidFill>
                  <a:srgbClr val="D9D9D6"/>
                </a:solidFill>
                <a:latin typeface="Avenir Bold Italics"/>
              </a:rPr>
              <a:t>CONSULT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5177470" y="4848225"/>
            <a:ext cx="2385060" cy="1036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826"/>
              </a:lnSpc>
            </a:pPr>
            <a:r>
              <a:rPr lang="en-US" sz="4891">
                <a:solidFill>
                  <a:srgbClr val="D9D9D6"/>
                </a:solidFill>
                <a:latin typeface="Avenir Bold Italics"/>
              </a:rPr>
              <a:t>APPLY</a:t>
            </a:r>
          </a:p>
        </p:txBody>
      </p:sp>
      <p:sp>
        <p:nvSpPr>
          <p:cNvPr id="28" name="Freeform 28"/>
          <p:cNvSpPr/>
          <p:nvPr/>
        </p:nvSpPr>
        <p:spPr>
          <a:xfrm>
            <a:off x="466009" y="464124"/>
            <a:ext cx="1092925" cy="2029717"/>
          </a:xfrm>
          <a:custGeom>
            <a:avLst/>
            <a:gdLst/>
            <a:ahLst/>
            <a:cxnLst/>
            <a:rect l="l" t="t" r="r" b="b"/>
            <a:pathLst>
              <a:path w="1092925" h="2029717">
                <a:moveTo>
                  <a:pt x="0" y="0"/>
                </a:moveTo>
                <a:lnTo>
                  <a:pt x="1092925" y="0"/>
                </a:lnTo>
                <a:lnTo>
                  <a:pt x="1092925" y="2029717"/>
                </a:lnTo>
                <a:lnTo>
                  <a:pt x="0" y="202971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21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8203763" cy="10287000"/>
            <a:chOff x="0" y="0"/>
            <a:chExt cx="2160662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60662" cy="2709333"/>
            </a:xfrm>
            <a:custGeom>
              <a:avLst/>
              <a:gdLst/>
              <a:ahLst/>
              <a:cxnLst/>
              <a:rect l="l" t="t" r="r" b="b"/>
              <a:pathLst>
                <a:path w="2160662" h="2709333">
                  <a:moveTo>
                    <a:pt x="0" y="0"/>
                  </a:moveTo>
                  <a:lnTo>
                    <a:pt x="2160662" y="0"/>
                  </a:lnTo>
                  <a:lnTo>
                    <a:pt x="216066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5253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16066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203763" y="0"/>
            <a:ext cx="2573801" cy="10287000"/>
            <a:chOff x="0" y="0"/>
            <a:chExt cx="979374" cy="391437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979374" cy="3914373"/>
            </a:xfrm>
            <a:custGeom>
              <a:avLst/>
              <a:gdLst/>
              <a:ahLst/>
              <a:cxnLst/>
              <a:rect l="l" t="t" r="r" b="b"/>
              <a:pathLst>
                <a:path w="979374" h="3914373">
                  <a:moveTo>
                    <a:pt x="0" y="0"/>
                  </a:moveTo>
                  <a:lnTo>
                    <a:pt x="979374" y="0"/>
                  </a:lnTo>
                  <a:lnTo>
                    <a:pt x="979374" y="3914373"/>
                  </a:lnTo>
                  <a:lnTo>
                    <a:pt x="0" y="3914373"/>
                  </a:lnTo>
                  <a:close/>
                </a:path>
              </a:pathLst>
            </a:custGeom>
            <a:solidFill>
              <a:srgbClr val="2B3D5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979374" cy="3952473"/>
            </a:xfrm>
            <a:prstGeom prst="rect">
              <a:avLst/>
            </a:prstGeom>
          </p:spPr>
          <p:txBody>
            <a:bodyPr lIns="35161" tIns="35161" rIns="35161" bIns="35161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777564" y="0"/>
            <a:ext cx="2622703" cy="10287000"/>
            <a:chOff x="0" y="0"/>
            <a:chExt cx="997982" cy="391437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997982" cy="3914373"/>
            </a:xfrm>
            <a:custGeom>
              <a:avLst/>
              <a:gdLst/>
              <a:ahLst/>
              <a:cxnLst/>
              <a:rect l="l" t="t" r="r" b="b"/>
              <a:pathLst>
                <a:path w="997982" h="3914373">
                  <a:moveTo>
                    <a:pt x="0" y="0"/>
                  </a:moveTo>
                  <a:lnTo>
                    <a:pt x="997982" y="0"/>
                  </a:lnTo>
                  <a:lnTo>
                    <a:pt x="997982" y="3914373"/>
                  </a:lnTo>
                  <a:lnTo>
                    <a:pt x="0" y="3914373"/>
                  </a:lnTo>
                  <a:close/>
                </a:path>
              </a:pathLst>
            </a:custGeom>
            <a:solidFill>
              <a:srgbClr val="CC7D5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997982" cy="3952473"/>
            </a:xfrm>
            <a:prstGeom prst="rect">
              <a:avLst/>
            </a:prstGeom>
          </p:spPr>
          <p:txBody>
            <a:bodyPr lIns="35161" tIns="35161" rIns="35161" bIns="35161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3336006" y="0"/>
            <a:ext cx="2475997" cy="10287000"/>
            <a:chOff x="0" y="0"/>
            <a:chExt cx="942158" cy="391437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942158" cy="3914373"/>
            </a:xfrm>
            <a:custGeom>
              <a:avLst/>
              <a:gdLst/>
              <a:ahLst/>
              <a:cxnLst/>
              <a:rect l="l" t="t" r="r" b="b"/>
              <a:pathLst>
                <a:path w="942158" h="3914373">
                  <a:moveTo>
                    <a:pt x="0" y="0"/>
                  </a:moveTo>
                  <a:lnTo>
                    <a:pt x="942158" y="0"/>
                  </a:lnTo>
                  <a:lnTo>
                    <a:pt x="942158" y="3914373"/>
                  </a:lnTo>
                  <a:lnTo>
                    <a:pt x="0" y="3914373"/>
                  </a:lnTo>
                  <a:close/>
                </a:path>
              </a:pathLst>
            </a:custGeom>
            <a:solidFill>
              <a:srgbClr val="BD906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942158" cy="3952473"/>
            </a:xfrm>
            <a:prstGeom prst="rect">
              <a:avLst/>
            </a:prstGeom>
          </p:spPr>
          <p:txBody>
            <a:bodyPr lIns="35161" tIns="35161" rIns="35161" bIns="35161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5812003" y="0"/>
            <a:ext cx="2475997" cy="10287000"/>
            <a:chOff x="0" y="0"/>
            <a:chExt cx="942158" cy="391437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942158" cy="3914373"/>
            </a:xfrm>
            <a:custGeom>
              <a:avLst/>
              <a:gdLst/>
              <a:ahLst/>
              <a:cxnLst/>
              <a:rect l="l" t="t" r="r" b="b"/>
              <a:pathLst>
                <a:path w="942158" h="3914373">
                  <a:moveTo>
                    <a:pt x="0" y="0"/>
                  </a:moveTo>
                  <a:lnTo>
                    <a:pt x="942158" y="0"/>
                  </a:lnTo>
                  <a:lnTo>
                    <a:pt x="942158" y="3914373"/>
                  </a:lnTo>
                  <a:lnTo>
                    <a:pt x="0" y="3914373"/>
                  </a:lnTo>
                  <a:close/>
                </a:path>
              </a:pathLst>
            </a:custGeom>
            <a:solidFill>
              <a:srgbClr val="D9B59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942158" cy="3952473"/>
            </a:xfrm>
            <a:prstGeom prst="rect">
              <a:avLst/>
            </a:prstGeom>
          </p:spPr>
          <p:txBody>
            <a:bodyPr lIns="35161" tIns="35161" rIns="35161" bIns="35161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3829487" y="1028700"/>
            <a:ext cx="10629026" cy="9005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50"/>
              </a:lnSpc>
            </a:pPr>
            <a:r>
              <a:rPr lang="en-US" sz="5909" dirty="0">
                <a:solidFill>
                  <a:srgbClr val="D9D9D6"/>
                </a:solidFill>
                <a:latin typeface="Avenir Bold Italics"/>
              </a:rPr>
              <a:t>APPLICATION PROCESS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4249634" y="4002594"/>
            <a:ext cx="525274" cy="1390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0644"/>
              </a:lnSpc>
            </a:pPr>
            <a:r>
              <a:rPr lang="en-US" sz="6652">
                <a:solidFill>
                  <a:srgbClr val="D9D9D6"/>
                </a:solidFill>
                <a:latin typeface="Avenir Bold Italics"/>
              </a:rPr>
              <a:t>4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6593991" y="4002594"/>
            <a:ext cx="525274" cy="1390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0644"/>
              </a:lnSpc>
            </a:pPr>
            <a:r>
              <a:rPr lang="en-US" sz="6652">
                <a:solidFill>
                  <a:srgbClr val="D9D9D6"/>
                </a:solidFill>
                <a:latin typeface="Avenir Bold Italics"/>
              </a:rPr>
              <a:t>5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1804089" y="4002594"/>
            <a:ext cx="525274" cy="1390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0644"/>
              </a:lnSpc>
            </a:pPr>
            <a:r>
              <a:rPr lang="en-US" sz="6652">
                <a:solidFill>
                  <a:srgbClr val="D9D9D6"/>
                </a:solidFill>
                <a:latin typeface="Avenir Bold Italics"/>
              </a:rPr>
              <a:t>3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342454" y="4002594"/>
            <a:ext cx="525274" cy="1390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0644"/>
              </a:lnSpc>
            </a:pPr>
            <a:r>
              <a:rPr lang="en-US" sz="6652">
                <a:solidFill>
                  <a:srgbClr val="D9D9D6"/>
                </a:solidFill>
                <a:latin typeface="Avenir Bold Italics"/>
              </a:rPr>
              <a:t>2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091275" y="1541165"/>
            <a:ext cx="791115" cy="21008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031"/>
              </a:lnSpc>
            </a:pPr>
            <a:r>
              <a:rPr lang="en-US" sz="10019">
                <a:solidFill>
                  <a:srgbClr val="D9D9D6"/>
                </a:solidFill>
                <a:latin typeface="Avenir Bold Italics"/>
              </a:rPr>
              <a:t>1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020489" y="3346727"/>
            <a:ext cx="2786542" cy="1036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826"/>
              </a:lnSpc>
            </a:pPr>
            <a:r>
              <a:rPr lang="en-US" sz="4891">
                <a:solidFill>
                  <a:srgbClr val="D9D9D6"/>
                </a:solidFill>
                <a:latin typeface="Avenir Bold Italics"/>
              </a:rPr>
              <a:t>REFLECT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8507785" y="5202199"/>
            <a:ext cx="1957209" cy="682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196"/>
              </a:lnSpc>
            </a:pPr>
            <a:r>
              <a:rPr lang="en-US" sz="3247">
                <a:solidFill>
                  <a:srgbClr val="D9D9D6"/>
                </a:solidFill>
                <a:latin typeface="Avenir Bold Italics"/>
              </a:rPr>
              <a:t>EXPLORE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0602189" y="5202199"/>
            <a:ext cx="1957209" cy="682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196"/>
              </a:lnSpc>
            </a:pPr>
            <a:r>
              <a:rPr lang="en-US" sz="3247">
                <a:solidFill>
                  <a:srgbClr val="D9D9D6"/>
                </a:solidFill>
                <a:latin typeface="Avenir Bold Italics"/>
              </a:rPr>
              <a:t>PLAN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3533667" y="5202199"/>
            <a:ext cx="1957209" cy="682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196"/>
              </a:lnSpc>
            </a:pPr>
            <a:r>
              <a:rPr lang="en-US" sz="3247">
                <a:solidFill>
                  <a:srgbClr val="D9D9D6"/>
                </a:solidFill>
                <a:latin typeface="Avenir Bold Italics"/>
              </a:rPr>
              <a:t>CONSULT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5978929" y="5202199"/>
            <a:ext cx="1583601" cy="682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196"/>
              </a:lnSpc>
            </a:pPr>
            <a:r>
              <a:rPr lang="en-US" sz="3247">
                <a:solidFill>
                  <a:srgbClr val="D9D9D6"/>
                </a:solidFill>
                <a:latin typeface="Avenir Bold Italics"/>
              </a:rPr>
              <a:t>APPLY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396898" y="4829168"/>
            <a:ext cx="4067012" cy="50295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68"/>
              </a:lnSpc>
            </a:pPr>
            <a:r>
              <a:rPr lang="en-US" sz="2400" dirty="0">
                <a:solidFill>
                  <a:srgbClr val="D9D9D6"/>
                </a:solidFill>
                <a:latin typeface="HK Grotesk Light"/>
              </a:rPr>
              <a:t>Reflect on why you are pursuing public health. How will you prioritize what is most important to you about a summer experience: setting, population, topic or skills?</a:t>
            </a:r>
          </a:p>
          <a:p>
            <a:pPr>
              <a:lnSpc>
                <a:spcPts val="4368"/>
              </a:lnSpc>
            </a:pPr>
            <a:endParaRPr lang="en-US" sz="2400" dirty="0">
              <a:solidFill>
                <a:srgbClr val="D9D9D6"/>
              </a:solidFill>
              <a:latin typeface="HK Grotesk Light"/>
            </a:endParaRPr>
          </a:p>
          <a:p>
            <a:pPr>
              <a:lnSpc>
                <a:spcPts val="4368"/>
              </a:lnSpc>
            </a:pPr>
            <a:r>
              <a:rPr lang="en-US" sz="2400" b="1" u="sng" dirty="0">
                <a:solidFill>
                  <a:srgbClr val="D9D9D6"/>
                </a:solidFill>
                <a:latin typeface="HK Grotesk"/>
              </a:rPr>
              <a:t>Tool</a:t>
            </a:r>
            <a:r>
              <a:rPr lang="en-US" sz="2400" dirty="0">
                <a:solidFill>
                  <a:srgbClr val="D9D9D6"/>
                </a:solidFill>
                <a:latin typeface="HK Grotesk"/>
              </a:rPr>
              <a:t>: Use our worksheet on website to facilitate reflection.</a:t>
            </a:r>
          </a:p>
        </p:txBody>
      </p:sp>
      <p:sp>
        <p:nvSpPr>
          <p:cNvPr id="29" name="Freeform 29"/>
          <p:cNvSpPr/>
          <p:nvPr/>
        </p:nvSpPr>
        <p:spPr>
          <a:xfrm>
            <a:off x="473769" y="415618"/>
            <a:ext cx="1098270" cy="2039643"/>
          </a:xfrm>
          <a:custGeom>
            <a:avLst/>
            <a:gdLst/>
            <a:ahLst/>
            <a:cxnLst/>
            <a:rect l="l" t="t" r="r" b="b"/>
            <a:pathLst>
              <a:path w="1098270" h="2039643">
                <a:moveTo>
                  <a:pt x="0" y="0"/>
                </a:moveTo>
                <a:lnTo>
                  <a:pt x="1098270" y="0"/>
                </a:lnTo>
                <a:lnTo>
                  <a:pt x="1098270" y="2039643"/>
                </a:lnTo>
                <a:lnTo>
                  <a:pt x="0" y="203964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BCA2E184-0894-93C3-2A91-5070E20125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7975" y="4858627"/>
            <a:ext cx="3167139" cy="417534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21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3505637" cy="10287000"/>
            <a:chOff x="0" y="0"/>
            <a:chExt cx="923295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23295" cy="2709333"/>
            </a:xfrm>
            <a:custGeom>
              <a:avLst/>
              <a:gdLst/>
              <a:ahLst/>
              <a:cxnLst/>
              <a:rect l="l" t="t" r="r" b="b"/>
              <a:pathLst>
                <a:path w="923295" h="2709333">
                  <a:moveTo>
                    <a:pt x="0" y="0"/>
                  </a:moveTo>
                  <a:lnTo>
                    <a:pt x="923295" y="0"/>
                  </a:lnTo>
                  <a:lnTo>
                    <a:pt x="92329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5253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923295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505637" y="0"/>
            <a:ext cx="7363804" cy="10287000"/>
            <a:chOff x="0" y="0"/>
            <a:chExt cx="2802049" cy="391437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802049" cy="3914373"/>
            </a:xfrm>
            <a:custGeom>
              <a:avLst/>
              <a:gdLst/>
              <a:ahLst/>
              <a:cxnLst/>
              <a:rect l="l" t="t" r="r" b="b"/>
              <a:pathLst>
                <a:path w="2802049" h="3914373">
                  <a:moveTo>
                    <a:pt x="0" y="0"/>
                  </a:moveTo>
                  <a:lnTo>
                    <a:pt x="2802049" y="0"/>
                  </a:lnTo>
                  <a:lnTo>
                    <a:pt x="2802049" y="3914373"/>
                  </a:lnTo>
                  <a:lnTo>
                    <a:pt x="0" y="3914373"/>
                  </a:lnTo>
                  <a:close/>
                </a:path>
              </a:pathLst>
            </a:custGeom>
            <a:solidFill>
              <a:srgbClr val="2B3D5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802049" cy="3952473"/>
            </a:xfrm>
            <a:prstGeom prst="rect">
              <a:avLst/>
            </a:prstGeom>
          </p:spPr>
          <p:txBody>
            <a:bodyPr lIns="35161" tIns="35161" rIns="35161" bIns="35161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777564" y="0"/>
            <a:ext cx="2622703" cy="10287000"/>
            <a:chOff x="0" y="0"/>
            <a:chExt cx="997982" cy="391437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997982" cy="3914373"/>
            </a:xfrm>
            <a:custGeom>
              <a:avLst/>
              <a:gdLst/>
              <a:ahLst/>
              <a:cxnLst/>
              <a:rect l="l" t="t" r="r" b="b"/>
              <a:pathLst>
                <a:path w="997982" h="3914373">
                  <a:moveTo>
                    <a:pt x="0" y="0"/>
                  </a:moveTo>
                  <a:lnTo>
                    <a:pt x="997982" y="0"/>
                  </a:lnTo>
                  <a:lnTo>
                    <a:pt x="997982" y="3914373"/>
                  </a:lnTo>
                  <a:lnTo>
                    <a:pt x="0" y="3914373"/>
                  </a:lnTo>
                  <a:close/>
                </a:path>
              </a:pathLst>
            </a:custGeom>
            <a:solidFill>
              <a:srgbClr val="CC7D5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997982" cy="3952473"/>
            </a:xfrm>
            <a:prstGeom prst="rect">
              <a:avLst/>
            </a:prstGeom>
          </p:spPr>
          <p:txBody>
            <a:bodyPr lIns="35161" tIns="35161" rIns="35161" bIns="35161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3336006" y="0"/>
            <a:ext cx="2475997" cy="10287000"/>
            <a:chOff x="0" y="0"/>
            <a:chExt cx="942158" cy="391437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942158" cy="3914373"/>
            </a:xfrm>
            <a:custGeom>
              <a:avLst/>
              <a:gdLst/>
              <a:ahLst/>
              <a:cxnLst/>
              <a:rect l="l" t="t" r="r" b="b"/>
              <a:pathLst>
                <a:path w="942158" h="3914373">
                  <a:moveTo>
                    <a:pt x="0" y="0"/>
                  </a:moveTo>
                  <a:lnTo>
                    <a:pt x="942158" y="0"/>
                  </a:lnTo>
                  <a:lnTo>
                    <a:pt x="942158" y="3914373"/>
                  </a:lnTo>
                  <a:lnTo>
                    <a:pt x="0" y="3914373"/>
                  </a:lnTo>
                  <a:close/>
                </a:path>
              </a:pathLst>
            </a:custGeom>
            <a:solidFill>
              <a:srgbClr val="BD906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942158" cy="3952473"/>
            </a:xfrm>
            <a:prstGeom prst="rect">
              <a:avLst/>
            </a:prstGeom>
          </p:spPr>
          <p:txBody>
            <a:bodyPr lIns="35161" tIns="35161" rIns="35161" bIns="35161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5812003" y="0"/>
            <a:ext cx="2475997" cy="10287000"/>
            <a:chOff x="0" y="0"/>
            <a:chExt cx="942158" cy="391437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942158" cy="3914373"/>
            </a:xfrm>
            <a:custGeom>
              <a:avLst/>
              <a:gdLst/>
              <a:ahLst/>
              <a:cxnLst/>
              <a:rect l="l" t="t" r="r" b="b"/>
              <a:pathLst>
                <a:path w="942158" h="3914373">
                  <a:moveTo>
                    <a:pt x="0" y="0"/>
                  </a:moveTo>
                  <a:lnTo>
                    <a:pt x="942158" y="0"/>
                  </a:lnTo>
                  <a:lnTo>
                    <a:pt x="942158" y="3914373"/>
                  </a:lnTo>
                  <a:lnTo>
                    <a:pt x="0" y="3914373"/>
                  </a:lnTo>
                  <a:close/>
                </a:path>
              </a:pathLst>
            </a:custGeom>
            <a:solidFill>
              <a:srgbClr val="D9B59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942158" cy="3952473"/>
            </a:xfrm>
            <a:prstGeom prst="rect">
              <a:avLst/>
            </a:prstGeom>
          </p:spPr>
          <p:txBody>
            <a:bodyPr lIns="35161" tIns="35161" rIns="35161" bIns="35161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3829487" y="1028700"/>
            <a:ext cx="10629026" cy="9005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50"/>
              </a:lnSpc>
            </a:pPr>
            <a:r>
              <a:rPr lang="en-US" sz="5909">
                <a:solidFill>
                  <a:srgbClr val="D9D9D6"/>
                </a:solidFill>
                <a:latin typeface="Avenir Bold Italics"/>
              </a:rPr>
              <a:t>APPLICATION PROCESS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4249634" y="4002594"/>
            <a:ext cx="525274" cy="1390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0644"/>
              </a:lnSpc>
            </a:pPr>
            <a:r>
              <a:rPr lang="en-US" sz="6652">
                <a:solidFill>
                  <a:srgbClr val="D9D9D6"/>
                </a:solidFill>
                <a:latin typeface="Avenir Bold Italics"/>
              </a:rPr>
              <a:t>4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6593991" y="4002594"/>
            <a:ext cx="525274" cy="1390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0644"/>
              </a:lnSpc>
            </a:pPr>
            <a:r>
              <a:rPr lang="en-US" sz="6652">
                <a:solidFill>
                  <a:srgbClr val="D9D9D6"/>
                </a:solidFill>
                <a:latin typeface="Avenir Bold Italics"/>
              </a:rPr>
              <a:t>5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1804089" y="4002594"/>
            <a:ext cx="525274" cy="1390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0644"/>
              </a:lnSpc>
            </a:pPr>
            <a:r>
              <a:rPr lang="en-US" sz="6652">
                <a:solidFill>
                  <a:srgbClr val="D9D9D6"/>
                </a:solidFill>
                <a:latin typeface="Avenir Bold Italics"/>
              </a:rPr>
              <a:t>3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769649" y="1569822"/>
            <a:ext cx="525274" cy="20923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99"/>
              </a:lnSpc>
            </a:pPr>
            <a:r>
              <a:rPr lang="en-US" sz="9999" dirty="0">
                <a:solidFill>
                  <a:srgbClr val="D9D9D6"/>
                </a:solidFill>
                <a:latin typeface="Avenir Bold Italics"/>
              </a:rPr>
              <a:t>2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580127" y="3930061"/>
            <a:ext cx="543984" cy="1445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1023"/>
              </a:lnSpc>
            </a:pPr>
            <a:r>
              <a:rPr lang="en-US" sz="6889">
                <a:solidFill>
                  <a:srgbClr val="D9D9D6"/>
                </a:solidFill>
                <a:latin typeface="Avenir Bold Italics"/>
              </a:rPr>
              <a:t>1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843836" y="5184660"/>
            <a:ext cx="1916074" cy="7004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381"/>
              </a:lnSpc>
            </a:pPr>
            <a:r>
              <a:rPr lang="en-US" sz="3363">
                <a:solidFill>
                  <a:srgbClr val="D9D9D6"/>
                </a:solidFill>
                <a:latin typeface="Avenir Bold Italics"/>
              </a:rPr>
              <a:t>REFLECT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3808696" y="3312287"/>
            <a:ext cx="2972453" cy="10374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824"/>
              </a:lnSpc>
            </a:pPr>
            <a:r>
              <a:rPr lang="en-US" sz="4890">
                <a:solidFill>
                  <a:srgbClr val="D9D9D6"/>
                </a:solidFill>
                <a:latin typeface="Avenir Bold Italics"/>
              </a:rPr>
              <a:t>EXPLORE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0602189" y="5202199"/>
            <a:ext cx="1957209" cy="682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196"/>
              </a:lnSpc>
            </a:pPr>
            <a:r>
              <a:rPr lang="en-US" sz="3247">
                <a:solidFill>
                  <a:srgbClr val="D9D9D6"/>
                </a:solidFill>
                <a:latin typeface="Avenir Bold Italics"/>
              </a:rPr>
              <a:t>PLAN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3533667" y="5202199"/>
            <a:ext cx="1957209" cy="682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196"/>
              </a:lnSpc>
            </a:pPr>
            <a:r>
              <a:rPr lang="en-US" sz="3247">
                <a:solidFill>
                  <a:srgbClr val="D9D9D6"/>
                </a:solidFill>
                <a:latin typeface="Avenir Bold Italics"/>
              </a:rPr>
              <a:t>CONSULT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5978929" y="5202199"/>
            <a:ext cx="1583601" cy="682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196"/>
              </a:lnSpc>
            </a:pPr>
            <a:r>
              <a:rPr lang="en-US" sz="3247">
                <a:solidFill>
                  <a:srgbClr val="D9D9D6"/>
                </a:solidFill>
                <a:latin typeface="Avenir Bold Italics"/>
              </a:rPr>
              <a:t>APPLY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3614617" y="4348572"/>
            <a:ext cx="7053966" cy="67349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68"/>
              </a:lnSpc>
            </a:pPr>
            <a:r>
              <a:rPr lang="en-US" sz="2730" b="1" dirty="0">
                <a:solidFill>
                  <a:srgbClr val="D9D9D6"/>
                </a:solidFill>
                <a:latin typeface="HK Grotesk Light"/>
              </a:rPr>
              <a:t>You are responsible for securing an opportunity and a faculty guide to qualify for the GFE Program:</a:t>
            </a:r>
          </a:p>
          <a:p>
            <a:pPr marL="457200" indent="-457200">
              <a:lnSpc>
                <a:spcPts val="4368"/>
              </a:lnSpc>
              <a:buFont typeface="Arial" panose="020B0604020202020204" pitchFamily="34" charset="0"/>
              <a:buChar char="•"/>
            </a:pPr>
            <a:r>
              <a:rPr lang="en-US" sz="2730" u="sng" dirty="0">
                <a:solidFill>
                  <a:srgbClr val="D9D9D6"/>
                </a:solidFill>
                <a:latin typeface="HK Grotesk Light"/>
              </a:rPr>
              <a:t>Work your network: </a:t>
            </a:r>
            <a:r>
              <a:rPr lang="en-US" sz="2730" dirty="0">
                <a:solidFill>
                  <a:srgbClr val="D9D9D6"/>
                </a:solidFill>
                <a:latin typeface="HK Grotesk Light"/>
              </a:rPr>
              <a:t>Talk to faculty, second-years, and guest speakers.</a:t>
            </a:r>
          </a:p>
          <a:p>
            <a:pPr marL="457200" indent="-457200">
              <a:lnSpc>
                <a:spcPts val="4368"/>
              </a:lnSpc>
              <a:buFont typeface="Arial" panose="020B0604020202020204" pitchFamily="34" charset="0"/>
              <a:buChar char="•"/>
            </a:pPr>
            <a:r>
              <a:rPr lang="en-US" sz="2730" u="sng" dirty="0">
                <a:solidFill>
                  <a:srgbClr val="D9D9D6"/>
                </a:solidFill>
                <a:latin typeface="HK Grotesk Light"/>
              </a:rPr>
              <a:t>Explore 12Twenty- </a:t>
            </a:r>
            <a:r>
              <a:rPr lang="en-US" sz="2800" u="sng" dirty="0">
                <a:solidFill>
                  <a:srgbClr val="00B050"/>
                </a:solidFill>
                <a:latin typeface="HK Grotesk Light"/>
              </a:rPr>
              <a:t>Use “global field experience financial award eligible” filter</a:t>
            </a:r>
          </a:p>
          <a:p>
            <a:pPr marL="457200" indent="-457200">
              <a:lnSpc>
                <a:spcPts val="4368"/>
              </a:lnSpc>
              <a:buFont typeface="Arial" panose="020B0604020202020204" pitchFamily="34" charset="0"/>
              <a:buChar char="•"/>
            </a:pPr>
            <a:r>
              <a:rPr lang="en-US" sz="2730" u="sng" dirty="0">
                <a:solidFill>
                  <a:srgbClr val="D9D9D6"/>
                </a:solidFill>
                <a:latin typeface="HK Grotesk Light"/>
              </a:rPr>
              <a:t>Search past projects </a:t>
            </a:r>
            <a:r>
              <a:rPr lang="en-US" sz="2730" dirty="0">
                <a:solidFill>
                  <a:srgbClr val="D9D9D6"/>
                </a:solidFill>
                <a:latin typeface="HK Grotesk Light"/>
              </a:rPr>
              <a:t>on the GFE Website</a:t>
            </a:r>
          </a:p>
          <a:p>
            <a:pPr>
              <a:lnSpc>
                <a:spcPts val="4368"/>
              </a:lnSpc>
            </a:pPr>
            <a:r>
              <a:rPr lang="en-US" b="1" dirty="0">
                <a:solidFill>
                  <a:srgbClr val="D9D9D6"/>
                </a:solidFill>
                <a:latin typeface="HK Grotesk Light"/>
              </a:rPr>
              <a:t>NOTE: </a:t>
            </a:r>
            <a:r>
              <a:rPr lang="en-US" dirty="0">
                <a:solidFill>
                  <a:srgbClr val="D9D9D6"/>
                </a:solidFill>
                <a:latin typeface="HK Grotesk Light"/>
              </a:rPr>
              <a:t>Not all projects qualify for GFE. Exclusions include third-party public health tourism, medical/clinical shadowing or work in a lab or with data sets with no clear reason why global setting is relevant</a:t>
            </a:r>
            <a:r>
              <a:rPr lang="en-US" sz="2730" dirty="0">
                <a:solidFill>
                  <a:srgbClr val="D9D9D6"/>
                </a:solidFill>
                <a:latin typeface="HK Grotesk Light"/>
              </a:rPr>
              <a:t>.</a:t>
            </a:r>
          </a:p>
          <a:p>
            <a:pPr>
              <a:lnSpc>
                <a:spcPts val="4368"/>
              </a:lnSpc>
            </a:pPr>
            <a:endParaRPr lang="en-US" sz="2730" dirty="0">
              <a:solidFill>
                <a:srgbClr val="D9D9D6"/>
              </a:solidFill>
              <a:latin typeface="HK Grotesk Light"/>
            </a:endParaRPr>
          </a:p>
        </p:txBody>
      </p:sp>
      <p:sp>
        <p:nvSpPr>
          <p:cNvPr id="29" name="Freeform 29"/>
          <p:cNvSpPr/>
          <p:nvPr/>
        </p:nvSpPr>
        <p:spPr>
          <a:xfrm>
            <a:off x="473769" y="415618"/>
            <a:ext cx="1106357" cy="2054663"/>
          </a:xfrm>
          <a:custGeom>
            <a:avLst/>
            <a:gdLst/>
            <a:ahLst/>
            <a:cxnLst/>
            <a:rect l="l" t="t" r="r" b="b"/>
            <a:pathLst>
              <a:path w="1106357" h="2054663">
                <a:moveTo>
                  <a:pt x="0" y="0"/>
                </a:moveTo>
                <a:lnTo>
                  <a:pt x="1106358" y="0"/>
                </a:lnTo>
                <a:lnTo>
                  <a:pt x="1106358" y="2054663"/>
                </a:lnTo>
                <a:lnTo>
                  <a:pt x="0" y="20546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D75A05F-264A-DC47-BD76-0981918CE70B}"/>
              </a:ext>
            </a:extLst>
          </p:cNvPr>
          <p:cNvSpPr/>
          <p:nvPr/>
        </p:nvSpPr>
        <p:spPr>
          <a:xfrm>
            <a:off x="7396211" y="2305179"/>
            <a:ext cx="2825041" cy="1993330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Tip: </a:t>
            </a:r>
          </a:p>
          <a:p>
            <a:pPr algn="ctr"/>
            <a:r>
              <a:rPr lang="en-US" dirty="0"/>
              <a:t>You can complete this step now! To qualify for GFE, we recommend securing an opportunity by mid-February, at the latest.</a:t>
            </a: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2504</TotalTime>
  <Words>1617</Words>
  <Application>Microsoft Office PowerPoint</Application>
  <PresentationFormat>Custom</PresentationFormat>
  <Paragraphs>254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HK Grotesk Light</vt:lpstr>
      <vt:lpstr>Avenir Bold</vt:lpstr>
      <vt:lpstr>Aileron</vt:lpstr>
      <vt:lpstr>HK Grotesk Bold</vt:lpstr>
      <vt:lpstr>Avenir Bold Italics</vt:lpstr>
      <vt:lpstr>HK Grotesk Bold Italics</vt:lpstr>
      <vt:lpstr>HK Grotesk</vt:lpstr>
      <vt:lpstr>Arial</vt:lpstr>
      <vt:lpstr>Calibri</vt:lpstr>
      <vt:lpstr>Aptos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Field Experience Financial Award info session</dc:title>
  <dc:creator>Clay, Gerald</dc:creator>
  <cp:lastModifiedBy>Clay, Gerald</cp:lastModifiedBy>
  <cp:revision>60</cp:revision>
  <dcterms:created xsi:type="dcterms:W3CDTF">2006-08-16T00:00:00Z</dcterms:created>
  <dcterms:modified xsi:type="dcterms:W3CDTF">2025-02-04T19:51:29Z</dcterms:modified>
  <dc:identifier>DAFyXq2tRbU</dc:identifier>
</cp:coreProperties>
</file>